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6"/>
  </p:notesMasterIdLst>
  <p:handoutMasterIdLst>
    <p:handoutMasterId r:id="rId107"/>
  </p:handoutMasterIdLst>
  <p:sldIdLst>
    <p:sldId id="256" r:id="rId2"/>
    <p:sldId id="257" r:id="rId3"/>
    <p:sldId id="302" r:id="rId4"/>
    <p:sldId id="303" r:id="rId5"/>
    <p:sldId id="304" r:id="rId6"/>
    <p:sldId id="305" r:id="rId7"/>
    <p:sldId id="306" r:id="rId8"/>
    <p:sldId id="307" r:id="rId9"/>
    <p:sldId id="259" r:id="rId10"/>
    <p:sldId id="313" r:id="rId11"/>
    <p:sldId id="399" r:id="rId12"/>
    <p:sldId id="400" r:id="rId13"/>
    <p:sldId id="315" r:id="rId14"/>
    <p:sldId id="316" r:id="rId15"/>
    <p:sldId id="396" r:id="rId16"/>
    <p:sldId id="260" r:id="rId17"/>
    <p:sldId id="317" r:id="rId18"/>
    <p:sldId id="261" r:id="rId19"/>
    <p:sldId id="324" r:id="rId20"/>
    <p:sldId id="326" r:id="rId21"/>
    <p:sldId id="328" r:id="rId22"/>
    <p:sldId id="327" r:id="rId23"/>
    <p:sldId id="323" r:id="rId24"/>
    <p:sldId id="264" r:id="rId25"/>
    <p:sldId id="320" r:id="rId26"/>
    <p:sldId id="329" r:id="rId27"/>
    <p:sldId id="330" r:id="rId28"/>
    <p:sldId id="266" r:id="rId29"/>
    <p:sldId id="331" r:id="rId30"/>
    <p:sldId id="332" r:id="rId31"/>
    <p:sldId id="267" r:id="rId32"/>
    <p:sldId id="333" r:id="rId33"/>
    <p:sldId id="338" r:id="rId34"/>
    <p:sldId id="334" r:id="rId35"/>
    <p:sldId id="268" r:id="rId36"/>
    <p:sldId id="335" r:id="rId37"/>
    <p:sldId id="336" r:id="rId38"/>
    <p:sldId id="337" r:id="rId39"/>
    <p:sldId id="340" r:id="rId40"/>
    <p:sldId id="270" r:id="rId41"/>
    <p:sldId id="343" r:id="rId42"/>
    <p:sldId id="344" r:id="rId43"/>
    <p:sldId id="271" r:id="rId44"/>
    <p:sldId id="301" r:id="rId45"/>
    <p:sldId id="349" r:id="rId46"/>
    <p:sldId id="273" r:id="rId47"/>
    <p:sldId id="274" r:id="rId48"/>
    <p:sldId id="351" r:id="rId49"/>
    <p:sldId id="350" r:id="rId50"/>
    <p:sldId id="275" r:id="rId51"/>
    <p:sldId id="352" r:id="rId52"/>
    <p:sldId id="276" r:id="rId53"/>
    <p:sldId id="354" r:id="rId54"/>
    <p:sldId id="355" r:id="rId55"/>
    <p:sldId id="356" r:id="rId56"/>
    <p:sldId id="278" r:id="rId57"/>
    <p:sldId id="357" r:id="rId58"/>
    <p:sldId id="358" r:id="rId59"/>
    <p:sldId id="279" r:id="rId60"/>
    <p:sldId id="359" r:id="rId61"/>
    <p:sldId id="280" r:id="rId62"/>
    <p:sldId id="360" r:id="rId63"/>
    <p:sldId id="281" r:id="rId64"/>
    <p:sldId id="282" r:id="rId65"/>
    <p:sldId id="361" r:id="rId66"/>
    <p:sldId id="362" r:id="rId67"/>
    <p:sldId id="363" r:id="rId68"/>
    <p:sldId id="283" r:id="rId69"/>
    <p:sldId id="368" r:id="rId70"/>
    <p:sldId id="402" r:id="rId71"/>
    <p:sldId id="284" r:id="rId72"/>
    <p:sldId id="364" r:id="rId73"/>
    <p:sldId id="285" r:id="rId74"/>
    <p:sldId id="370" r:id="rId75"/>
    <p:sldId id="367" r:id="rId76"/>
    <p:sldId id="365" r:id="rId77"/>
    <p:sldId id="371" r:id="rId78"/>
    <p:sldId id="322" r:id="rId79"/>
    <p:sldId id="380" r:id="rId80"/>
    <p:sldId id="381" r:id="rId81"/>
    <p:sldId id="382" r:id="rId82"/>
    <p:sldId id="311" r:id="rId83"/>
    <p:sldId id="387" r:id="rId84"/>
    <p:sldId id="386" r:id="rId85"/>
    <p:sldId id="288" r:id="rId86"/>
    <p:sldId id="295" r:id="rId87"/>
    <p:sldId id="296" r:id="rId88"/>
    <p:sldId id="388" r:id="rId89"/>
    <p:sldId id="389" r:id="rId90"/>
    <p:sldId id="390" r:id="rId91"/>
    <p:sldId id="391" r:id="rId92"/>
    <p:sldId id="394" r:id="rId93"/>
    <p:sldId id="392" r:id="rId94"/>
    <p:sldId id="393" r:id="rId95"/>
    <p:sldId id="290" r:id="rId96"/>
    <p:sldId id="291" r:id="rId97"/>
    <p:sldId id="377" r:id="rId98"/>
    <p:sldId id="378" r:id="rId99"/>
    <p:sldId id="292" r:id="rId100"/>
    <p:sldId id="398" r:id="rId101"/>
    <p:sldId id="294" r:id="rId102"/>
    <p:sldId id="293" r:id="rId103"/>
    <p:sldId id="397" r:id="rId104"/>
    <p:sldId id="300" r:id="rId105"/>
  </p:sldIdLst>
  <p:sldSz cx="12192000" cy="6858000"/>
  <p:notesSz cx="9998075" cy="68659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013" autoAdjust="0"/>
  </p:normalViewPr>
  <p:slideViewPr>
    <p:cSldViewPr snapToGrid="0">
      <p:cViewPr varScale="1">
        <p:scale>
          <a:sx n="56" d="100"/>
          <a:sy n="56" d="100"/>
        </p:scale>
        <p:origin x="249" y="27"/>
      </p:cViewPr>
      <p:guideLst/>
    </p:cSldViewPr>
  </p:slideViewPr>
  <p:outlineViewPr>
    <p:cViewPr>
      <p:scale>
        <a:sx n="33" d="100"/>
        <a:sy n="33" d="100"/>
      </p:scale>
      <p:origin x="0" y="-59539"/>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1776"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32499" cy="344489"/>
          </a:xfrm>
          <a:prstGeom prst="rect">
            <a:avLst/>
          </a:prstGeom>
        </p:spPr>
        <p:txBody>
          <a:bodyPr vert="horz" lIns="96359" tIns="48180" rIns="96359" bIns="48180" rtlCol="0"/>
          <a:lstStyle>
            <a:lvl1pPr algn="l">
              <a:defRPr sz="1300"/>
            </a:lvl1pPr>
          </a:lstStyle>
          <a:p>
            <a:r>
              <a:rPr lang="en-AU" smtClean="0"/>
              <a:t>Reasonable Global Values and Natural Meaning: A Brief Introduction</a:t>
            </a:r>
            <a:endParaRPr lang="en-AU"/>
          </a:p>
        </p:txBody>
      </p:sp>
      <p:sp>
        <p:nvSpPr>
          <p:cNvPr id="3" name="Date Placeholder 2"/>
          <p:cNvSpPr>
            <a:spLocks noGrp="1"/>
          </p:cNvSpPr>
          <p:nvPr>
            <p:ph type="dt" sz="quarter" idx="1"/>
          </p:nvPr>
        </p:nvSpPr>
        <p:spPr>
          <a:xfrm>
            <a:off x="5663262" y="1"/>
            <a:ext cx="4332499" cy="344489"/>
          </a:xfrm>
          <a:prstGeom prst="rect">
            <a:avLst/>
          </a:prstGeom>
        </p:spPr>
        <p:txBody>
          <a:bodyPr vert="horz" lIns="96359" tIns="48180" rIns="96359" bIns="48180" rtlCol="0"/>
          <a:lstStyle>
            <a:lvl1pPr algn="r">
              <a:defRPr sz="1300"/>
            </a:lvl1pPr>
          </a:lstStyle>
          <a:p>
            <a:r>
              <a:rPr lang="en-AU" smtClean="0"/>
              <a:t>20/02/2016</a:t>
            </a:r>
            <a:endParaRPr lang="en-AU"/>
          </a:p>
        </p:txBody>
      </p:sp>
      <p:sp>
        <p:nvSpPr>
          <p:cNvPr id="4" name="Footer Placeholder 3"/>
          <p:cNvSpPr>
            <a:spLocks noGrp="1"/>
          </p:cNvSpPr>
          <p:nvPr>
            <p:ph type="ftr" sz="quarter" idx="2"/>
          </p:nvPr>
        </p:nvSpPr>
        <p:spPr>
          <a:xfrm>
            <a:off x="0" y="6521450"/>
            <a:ext cx="4332499" cy="344488"/>
          </a:xfrm>
          <a:prstGeom prst="rect">
            <a:avLst/>
          </a:prstGeom>
        </p:spPr>
        <p:txBody>
          <a:bodyPr vert="horz" lIns="96359" tIns="48180" rIns="96359" bIns="48180" rtlCol="0" anchor="b"/>
          <a:lstStyle>
            <a:lvl1pPr algn="l">
              <a:defRPr sz="1300"/>
            </a:lvl1pPr>
          </a:lstStyle>
          <a:p>
            <a:r>
              <a:rPr lang="en-AU" smtClean="0"/>
              <a:t>GlobalBeliefs.org            Copyright (c) 2016 Trevor J Rogers</a:t>
            </a:r>
            <a:endParaRPr lang="en-AU"/>
          </a:p>
        </p:txBody>
      </p:sp>
      <p:sp>
        <p:nvSpPr>
          <p:cNvPr id="5" name="Slide Number Placeholder 4"/>
          <p:cNvSpPr>
            <a:spLocks noGrp="1"/>
          </p:cNvSpPr>
          <p:nvPr>
            <p:ph type="sldNum" sz="quarter" idx="3"/>
          </p:nvPr>
        </p:nvSpPr>
        <p:spPr>
          <a:xfrm>
            <a:off x="5663262" y="6521450"/>
            <a:ext cx="4332499" cy="344488"/>
          </a:xfrm>
          <a:prstGeom prst="rect">
            <a:avLst/>
          </a:prstGeom>
        </p:spPr>
        <p:txBody>
          <a:bodyPr vert="horz" lIns="96359" tIns="48180" rIns="96359" bIns="48180" rtlCol="0" anchor="b"/>
          <a:lstStyle>
            <a:lvl1pPr algn="r">
              <a:defRPr sz="1300"/>
            </a:lvl1pPr>
          </a:lstStyle>
          <a:p>
            <a:fld id="{7E403705-FD46-4716-845F-ABE770CD2E91}" type="slidenum">
              <a:rPr lang="en-AU" smtClean="0"/>
              <a:t>‹#›</a:t>
            </a:fld>
            <a:endParaRPr lang="en-AU"/>
          </a:p>
        </p:txBody>
      </p:sp>
    </p:spTree>
    <p:extLst>
      <p:ext uri="{BB962C8B-B14F-4D97-AF65-F5344CB8AC3E}">
        <p14:creationId xmlns:p14="http://schemas.microsoft.com/office/powerpoint/2010/main" val="379282294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32499" cy="344489"/>
          </a:xfrm>
          <a:prstGeom prst="rect">
            <a:avLst/>
          </a:prstGeom>
        </p:spPr>
        <p:txBody>
          <a:bodyPr vert="horz" lIns="96359" tIns="48180" rIns="96359" bIns="48180" rtlCol="0"/>
          <a:lstStyle>
            <a:lvl1pPr algn="l">
              <a:defRPr sz="1300"/>
            </a:lvl1pPr>
          </a:lstStyle>
          <a:p>
            <a:r>
              <a:rPr lang="en-AU" smtClean="0"/>
              <a:t>Reasonable Global Values and Natural Meaning: A Brief Introduction</a:t>
            </a:r>
            <a:endParaRPr lang="en-AU"/>
          </a:p>
        </p:txBody>
      </p:sp>
      <p:sp>
        <p:nvSpPr>
          <p:cNvPr id="3" name="Date Placeholder 2"/>
          <p:cNvSpPr>
            <a:spLocks noGrp="1"/>
          </p:cNvSpPr>
          <p:nvPr>
            <p:ph type="dt" idx="1"/>
          </p:nvPr>
        </p:nvSpPr>
        <p:spPr>
          <a:xfrm>
            <a:off x="5663262" y="1"/>
            <a:ext cx="4332499" cy="344489"/>
          </a:xfrm>
          <a:prstGeom prst="rect">
            <a:avLst/>
          </a:prstGeom>
        </p:spPr>
        <p:txBody>
          <a:bodyPr vert="horz" lIns="96359" tIns="48180" rIns="96359" bIns="48180" rtlCol="0"/>
          <a:lstStyle>
            <a:lvl1pPr algn="r">
              <a:defRPr sz="1300"/>
            </a:lvl1pPr>
          </a:lstStyle>
          <a:p>
            <a:r>
              <a:rPr lang="en-AU" smtClean="0"/>
              <a:t>20/02/2016</a:t>
            </a:r>
            <a:endParaRPr lang="en-AU"/>
          </a:p>
        </p:txBody>
      </p:sp>
      <p:sp>
        <p:nvSpPr>
          <p:cNvPr id="4" name="Slide Image Placeholder 3"/>
          <p:cNvSpPr>
            <a:spLocks noGrp="1" noRot="1" noChangeAspect="1"/>
          </p:cNvSpPr>
          <p:nvPr>
            <p:ph type="sldImg" idx="2"/>
          </p:nvPr>
        </p:nvSpPr>
        <p:spPr>
          <a:xfrm>
            <a:off x="2940050" y="858838"/>
            <a:ext cx="4117975" cy="2316162"/>
          </a:xfrm>
          <a:prstGeom prst="rect">
            <a:avLst/>
          </a:prstGeom>
          <a:noFill/>
          <a:ln w="12700">
            <a:solidFill>
              <a:prstClr val="black"/>
            </a:solidFill>
          </a:ln>
        </p:spPr>
        <p:txBody>
          <a:bodyPr vert="horz" lIns="96359" tIns="48180" rIns="96359" bIns="48180" rtlCol="0" anchor="ctr"/>
          <a:lstStyle/>
          <a:p>
            <a:endParaRPr lang="en-AU"/>
          </a:p>
        </p:txBody>
      </p:sp>
      <p:sp>
        <p:nvSpPr>
          <p:cNvPr id="5" name="Notes Placeholder 4"/>
          <p:cNvSpPr>
            <a:spLocks noGrp="1"/>
          </p:cNvSpPr>
          <p:nvPr>
            <p:ph type="body" sz="quarter" idx="3"/>
          </p:nvPr>
        </p:nvSpPr>
        <p:spPr>
          <a:xfrm>
            <a:off x="999808" y="3304232"/>
            <a:ext cx="7998460" cy="2703464"/>
          </a:xfrm>
          <a:prstGeom prst="rect">
            <a:avLst/>
          </a:prstGeom>
        </p:spPr>
        <p:txBody>
          <a:bodyPr vert="horz" lIns="96359" tIns="48180" rIns="96359" bIns="481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6521450"/>
            <a:ext cx="4332499" cy="344488"/>
          </a:xfrm>
          <a:prstGeom prst="rect">
            <a:avLst/>
          </a:prstGeom>
        </p:spPr>
        <p:txBody>
          <a:bodyPr vert="horz" lIns="96359" tIns="48180" rIns="96359" bIns="48180" rtlCol="0" anchor="b"/>
          <a:lstStyle>
            <a:lvl1pPr algn="l">
              <a:defRPr sz="1300"/>
            </a:lvl1pPr>
          </a:lstStyle>
          <a:p>
            <a:r>
              <a:rPr lang="en-AU" smtClean="0"/>
              <a:t>GlobalBeliefs.org            Copyright (c) 2016 Trevor J Rogers</a:t>
            </a:r>
            <a:endParaRPr lang="en-AU"/>
          </a:p>
        </p:txBody>
      </p:sp>
      <p:sp>
        <p:nvSpPr>
          <p:cNvPr id="7" name="Slide Number Placeholder 6"/>
          <p:cNvSpPr>
            <a:spLocks noGrp="1"/>
          </p:cNvSpPr>
          <p:nvPr>
            <p:ph type="sldNum" sz="quarter" idx="5"/>
          </p:nvPr>
        </p:nvSpPr>
        <p:spPr>
          <a:xfrm>
            <a:off x="5663262" y="6521450"/>
            <a:ext cx="4332499" cy="344488"/>
          </a:xfrm>
          <a:prstGeom prst="rect">
            <a:avLst/>
          </a:prstGeom>
        </p:spPr>
        <p:txBody>
          <a:bodyPr vert="horz" lIns="96359" tIns="48180" rIns="96359" bIns="48180" rtlCol="0" anchor="b"/>
          <a:lstStyle>
            <a:lvl1pPr algn="r">
              <a:defRPr sz="1300"/>
            </a:lvl1pPr>
          </a:lstStyle>
          <a:p>
            <a:fld id="{0E3C8077-3AB2-4EBC-B18C-32FE9F44DE03}" type="slidenum">
              <a:rPr lang="en-AU" smtClean="0"/>
              <a:t>‹#›</a:t>
            </a:fld>
            <a:endParaRPr lang="en-AU"/>
          </a:p>
        </p:txBody>
      </p:sp>
    </p:spTree>
    <p:extLst>
      <p:ext uri="{BB962C8B-B14F-4D97-AF65-F5344CB8AC3E}">
        <p14:creationId xmlns:p14="http://schemas.microsoft.com/office/powerpoint/2010/main" val="6542177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1</a:t>
            </a:fld>
            <a:endParaRPr lang="en-AU"/>
          </a:p>
        </p:txBody>
      </p:sp>
    </p:spTree>
    <p:extLst>
      <p:ext uri="{BB962C8B-B14F-4D97-AF65-F5344CB8AC3E}">
        <p14:creationId xmlns:p14="http://schemas.microsoft.com/office/powerpoint/2010/main" val="359723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86</a:t>
            </a:fld>
            <a:endParaRPr lang="en-AU"/>
          </a:p>
        </p:txBody>
      </p:sp>
    </p:spTree>
    <p:extLst>
      <p:ext uri="{BB962C8B-B14F-4D97-AF65-F5344CB8AC3E}">
        <p14:creationId xmlns:p14="http://schemas.microsoft.com/office/powerpoint/2010/main" val="79515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87</a:t>
            </a:fld>
            <a:endParaRPr lang="en-AU"/>
          </a:p>
        </p:txBody>
      </p:sp>
    </p:spTree>
    <p:extLst>
      <p:ext uri="{BB962C8B-B14F-4D97-AF65-F5344CB8AC3E}">
        <p14:creationId xmlns:p14="http://schemas.microsoft.com/office/powerpoint/2010/main" val="382116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101</a:t>
            </a:fld>
            <a:endParaRPr lang="en-AU"/>
          </a:p>
        </p:txBody>
      </p:sp>
    </p:spTree>
    <p:extLst>
      <p:ext uri="{BB962C8B-B14F-4D97-AF65-F5344CB8AC3E}">
        <p14:creationId xmlns:p14="http://schemas.microsoft.com/office/powerpoint/2010/main" val="2722435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104</a:t>
            </a:fld>
            <a:endParaRPr lang="en-AU"/>
          </a:p>
        </p:txBody>
      </p:sp>
    </p:spTree>
    <p:extLst>
      <p:ext uri="{BB962C8B-B14F-4D97-AF65-F5344CB8AC3E}">
        <p14:creationId xmlns:p14="http://schemas.microsoft.com/office/powerpoint/2010/main" val="241269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9</a:t>
            </a:fld>
            <a:endParaRPr lang="en-AU"/>
          </a:p>
        </p:txBody>
      </p:sp>
    </p:spTree>
    <p:extLst>
      <p:ext uri="{BB962C8B-B14F-4D97-AF65-F5344CB8AC3E}">
        <p14:creationId xmlns:p14="http://schemas.microsoft.com/office/powerpoint/2010/main" val="421434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23</a:t>
            </a:fld>
            <a:endParaRPr lang="en-AU"/>
          </a:p>
        </p:txBody>
      </p:sp>
    </p:spTree>
    <p:extLst>
      <p:ext uri="{BB962C8B-B14F-4D97-AF65-F5344CB8AC3E}">
        <p14:creationId xmlns:p14="http://schemas.microsoft.com/office/powerpoint/2010/main" val="289057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36</a:t>
            </a:fld>
            <a:endParaRPr lang="en-AU"/>
          </a:p>
        </p:txBody>
      </p:sp>
    </p:spTree>
    <p:extLst>
      <p:ext uri="{BB962C8B-B14F-4D97-AF65-F5344CB8AC3E}">
        <p14:creationId xmlns:p14="http://schemas.microsoft.com/office/powerpoint/2010/main" val="24850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37</a:t>
            </a:fld>
            <a:endParaRPr lang="en-AU"/>
          </a:p>
        </p:txBody>
      </p:sp>
    </p:spTree>
    <p:extLst>
      <p:ext uri="{BB962C8B-B14F-4D97-AF65-F5344CB8AC3E}">
        <p14:creationId xmlns:p14="http://schemas.microsoft.com/office/powerpoint/2010/main" val="120166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38</a:t>
            </a:fld>
            <a:endParaRPr lang="en-AU"/>
          </a:p>
        </p:txBody>
      </p:sp>
    </p:spTree>
    <p:extLst>
      <p:ext uri="{BB962C8B-B14F-4D97-AF65-F5344CB8AC3E}">
        <p14:creationId xmlns:p14="http://schemas.microsoft.com/office/powerpoint/2010/main" val="248592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t>Reasonable Global Values and Natural Meaning: A Brief Introduction</a:t>
            </a:r>
            <a:endParaRPr lang="en-AU"/>
          </a:p>
        </p:txBody>
      </p:sp>
      <p:sp>
        <p:nvSpPr>
          <p:cNvPr id="5" name="Date Placeholder 4"/>
          <p:cNvSpPr>
            <a:spLocks noGrp="1"/>
          </p:cNvSpPr>
          <p:nvPr>
            <p:ph type="dt" idx="11"/>
          </p:nvPr>
        </p:nvSpPr>
        <p:spPr/>
        <p:txBody>
          <a:bodyPr/>
          <a:lstStyle/>
          <a:p>
            <a:r>
              <a:rPr lang="en-AU" smtClean="0"/>
              <a:t>20/02/2016</a:t>
            </a:r>
            <a:endParaRPr lang="en-AU"/>
          </a:p>
        </p:txBody>
      </p:sp>
      <p:sp>
        <p:nvSpPr>
          <p:cNvPr id="6" name="Footer Placeholder 5"/>
          <p:cNvSpPr>
            <a:spLocks noGrp="1"/>
          </p:cNvSpPr>
          <p:nvPr>
            <p:ph type="ftr" sz="quarter" idx="12"/>
          </p:nvPr>
        </p:nvSpPr>
        <p:spPr/>
        <p:txBody>
          <a:bodyPr/>
          <a:lstStyle/>
          <a:p>
            <a:r>
              <a:rPr lang="en-AU" smtClean="0"/>
              <a:t>GlobalBeliefs.org            Copyright (c) 2016 Trevor J Rogers</a:t>
            </a:r>
            <a:endParaRPr lang="en-AU"/>
          </a:p>
        </p:txBody>
      </p:sp>
      <p:sp>
        <p:nvSpPr>
          <p:cNvPr id="7" name="Slide Number Placeholder 6"/>
          <p:cNvSpPr>
            <a:spLocks noGrp="1"/>
          </p:cNvSpPr>
          <p:nvPr>
            <p:ph type="sldNum" sz="quarter" idx="13"/>
          </p:nvPr>
        </p:nvSpPr>
        <p:spPr/>
        <p:txBody>
          <a:bodyPr/>
          <a:lstStyle/>
          <a:p>
            <a:fld id="{0E3C8077-3AB2-4EBC-B18C-32FE9F44DE03}" type="slidenum">
              <a:rPr lang="en-AU" smtClean="0"/>
              <a:t>39</a:t>
            </a:fld>
            <a:endParaRPr lang="en-AU"/>
          </a:p>
        </p:txBody>
      </p:sp>
    </p:spTree>
    <p:extLst>
      <p:ext uri="{BB962C8B-B14F-4D97-AF65-F5344CB8AC3E}">
        <p14:creationId xmlns:p14="http://schemas.microsoft.com/office/powerpoint/2010/main" val="403768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Reasonable Global Values and Natural Meaning: A Brief Introduction</a:t>
            </a:r>
            <a:endParaRPr lang="en-AU">
              <a:solidFill>
                <a:prstClr val="black"/>
              </a:solidFill>
            </a:endParaRPr>
          </a:p>
        </p:txBody>
      </p:sp>
      <p:sp>
        <p:nvSpPr>
          <p:cNvPr id="5" name="Date Placeholder 4"/>
          <p:cNvSpPr>
            <a:spLocks noGrp="1"/>
          </p:cNvSpPr>
          <p:nvPr>
            <p:ph type="dt" idx="11"/>
          </p:nvPr>
        </p:nvSpPr>
        <p:spPr/>
        <p:txBody>
          <a:bodyPr/>
          <a:lstStyle/>
          <a:p>
            <a:r>
              <a:rPr lang="en-AU" smtClean="0">
                <a:solidFill>
                  <a:prstClr val="black"/>
                </a:solidFill>
              </a:rPr>
              <a:t>20/02/2016</a:t>
            </a:r>
            <a:endParaRPr lang="en-AU">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GlobalBeliefs.org            Copyright (c) 2016 Trevor J Rogers</a:t>
            </a:r>
            <a:endParaRPr lang="en-AU">
              <a:solidFill>
                <a:prstClr val="black"/>
              </a:solidFill>
            </a:endParaRPr>
          </a:p>
        </p:txBody>
      </p:sp>
      <p:sp>
        <p:nvSpPr>
          <p:cNvPr id="7" name="Slide Number Placeholder 6"/>
          <p:cNvSpPr>
            <a:spLocks noGrp="1"/>
          </p:cNvSpPr>
          <p:nvPr>
            <p:ph type="sldNum" sz="quarter" idx="13"/>
          </p:nvPr>
        </p:nvSpPr>
        <p:spPr/>
        <p:txBody>
          <a:bodyPr/>
          <a:lstStyle/>
          <a:p>
            <a:fld id="{0E3C8077-3AB2-4EBC-B18C-32FE9F44DE03}" type="slidenum">
              <a:rPr lang="en-AU" smtClean="0">
                <a:solidFill>
                  <a:prstClr val="black"/>
                </a:solidFill>
              </a:rPr>
              <a:pPr/>
              <a:t>41</a:t>
            </a:fld>
            <a:endParaRPr lang="en-AU">
              <a:solidFill>
                <a:prstClr val="black"/>
              </a:solidFill>
            </a:endParaRPr>
          </a:p>
        </p:txBody>
      </p:sp>
    </p:spTree>
    <p:extLst>
      <p:ext uri="{BB962C8B-B14F-4D97-AF65-F5344CB8AC3E}">
        <p14:creationId xmlns:p14="http://schemas.microsoft.com/office/powerpoint/2010/main" val="2817741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Reasonable Global Values and Natural Meaning: A Brief Introduction</a:t>
            </a:r>
            <a:endParaRPr lang="en-AU">
              <a:solidFill>
                <a:prstClr val="black"/>
              </a:solidFill>
            </a:endParaRPr>
          </a:p>
        </p:txBody>
      </p:sp>
      <p:sp>
        <p:nvSpPr>
          <p:cNvPr id="5" name="Date Placeholder 4"/>
          <p:cNvSpPr>
            <a:spLocks noGrp="1"/>
          </p:cNvSpPr>
          <p:nvPr>
            <p:ph type="dt" idx="11"/>
          </p:nvPr>
        </p:nvSpPr>
        <p:spPr/>
        <p:txBody>
          <a:bodyPr/>
          <a:lstStyle/>
          <a:p>
            <a:r>
              <a:rPr lang="en-AU" smtClean="0">
                <a:solidFill>
                  <a:prstClr val="black"/>
                </a:solidFill>
              </a:rPr>
              <a:t>20/02/2016</a:t>
            </a:r>
            <a:endParaRPr lang="en-AU">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GlobalBeliefs.org            Copyright (c) 2016 Trevor J Rogers</a:t>
            </a:r>
            <a:endParaRPr lang="en-AU">
              <a:solidFill>
                <a:prstClr val="black"/>
              </a:solidFill>
            </a:endParaRPr>
          </a:p>
        </p:txBody>
      </p:sp>
      <p:sp>
        <p:nvSpPr>
          <p:cNvPr id="7" name="Slide Number Placeholder 6"/>
          <p:cNvSpPr>
            <a:spLocks noGrp="1"/>
          </p:cNvSpPr>
          <p:nvPr>
            <p:ph type="sldNum" sz="quarter" idx="13"/>
          </p:nvPr>
        </p:nvSpPr>
        <p:spPr/>
        <p:txBody>
          <a:bodyPr/>
          <a:lstStyle/>
          <a:p>
            <a:fld id="{0E3C8077-3AB2-4EBC-B18C-32FE9F44DE03}" type="slidenum">
              <a:rPr lang="en-AU" smtClean="0">
                <a:solidFill>
                  <a:prstClr val="black"/>
                </a:solidFill>
              </a:rPr>
              <a:pPr/>
              <a:t>42</a:t>
            </a:fld>
            <a:endParaRPr lang="en-AU">
              <a:solidFill>
                <a:prstClr val="black"/>
              </a:solidFill>
            </a:endParaRPr>
          </a:p>
        </p:txBody>
      </p:sp>
    </p:spTree>
    <p:extLst>
      <p:ext uri="{BB962C8B-B14F-4D97-AF65-F5344CB8AC3E}">
        <p14:creationId xmlns:p14="http://schemas.microsoft.com/office/powerpoint/2010/main" val="275977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a:t>
            </a:fld>
            <a:endParaRPr lang="en-AU"/>
          </a:p>
        </p:txBody>
      </p:sp>
    </p:spTree>
    <p:extLst>
      <p:ext uri="{BB962C8B-B14F-4D97-AF65-F5344CB8AC3E}">
        <p14:creationId xmlns:p14="http://schemas.microsoft.com/office/powerpoint/2010/main" val="21556515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7" name="Title 6"/>
          <p:cNvSpPr>
            <a:spLocks noGrp="1"/>
          </p:cNvSpPr>
          <p:nvPr>
            <p:ph type="title"/>
          </p:nvPr>
        </p:nvSpPr>
        <p:spPr/>
        <p:txBody>
          <a:bodyPr/>
          <a:lstStyle/>
          <a:p>
            <a:r>
              <a:rPr lang="en-US" smtClean="0"/>
              <a:t>Click to edit Master title style</a:t>
            </a:r>
            <a:endParaRPr lang="en-AU"/>
          </a:p>
        </p:txBody>
      </p:sp>
      <p:sp>
        <p:nvSpPr>
          <p:cNvPr id="8" name="Date Placeholder 7"/>
          <p:cNvSpPr>
            <a:spLocks noGrp="1"/>
          </p:cNvSpPr>
          <p:nvPr>
            <p:ph type="dt" sz="half" idx="10"/>
          </p:nvPr>
        </p:nvSpPr>
        <p:spPr/>
        <p:txBody>
          <a:bodyPr/>
          <a:lstStyle/>
          <a:p>
            <a:r>
              <a:rPr lang="en-US" smtClean="0"/>
              <a:t>20/06/2017 Version 1.1</a:t>
            </a:r>
            <a:endParaRPr lang="en-AU" dirty="0"/>
          </a:p>
        </p:txBody>
      </p:sp>
      <p:sp>
        <p:nvSpPr>
          <p:cNvPr id="9" name="Footer Placeholder 8"/>
          <p:cNvSpPr>
            <a:spLocks noGrp="1"/>
          </p:cNvSpPr>
          <p:nvPr>
            <p:ph type="ftr" sz="quarter" idx="11"/>
          </p:nvPr>
        </p:nvSpPr>
        <p:spPr/>
        <p:txBody>
          <a:bodyPr/>
          <a:lstStyle/>
          <a:p>
            <a:r>
              <a:rPr lang="en-AU" smtClean="0"/>
              <a:t>GlobalBeliefs.org        Copyright (c) 2017 Trevor J Rogers</a:t>
            </a:r>
            <a:endParaRPr lang="en-AU" dirty="0"/>
          </a:p>
        </p:txBody>
      </p:sp>
      <p:sp>
        <p:nvSpPr>
          <p:cNvPr id="10" name="Slide Number Placeholder 9"/>
          <p:cNvSpPr>
            <a:spLocks noGrp="1"/>
          </p:cNvSpPr>
          <p:nvPr>
            <p:ph type="sldNum" sz="quarter" idx="12"/>
          </p:nvPr>
        </p:nvSpPr>
        <p:spPr/>
        <p:txBody>
          <a:bodyPr/>
          <a:lstStyle/>
          <a:p>
            <a:fld id="{6464C915-08D9-4A02-92F0-C6B193EFC1F9}" type="slidenum">
              <a:rPr lang="en-AU" smtClean="0"/>
              <a:t>‹#›</a:t>
            </a:fld>
            <a:endParaRPr lang="en-AU" dirty="0"/>
          </a:p>
        </p:txBody>
      </p:sp>
    </p:spTree>
    <p:extLst>
      <p:ext uri="{BB962C8B-B14F-4D97-AF65-F5344CB8AC3E}">
        <p14:creationId xmlns:p14="http://schemas.microsoft.com/office/powerpoint/2010/main" val="4886514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Footer Placeholder 7"/>
          <p:cNvSpPr>
            <a:spLocks noGrp="1"/>
          </p:cNvSpPr>
          <p:nvPr>
            <p:ph type="ftr" sz="quarter" idx="11"/>
          </p:nvPr>
        </p:nvSpPr>
        <p:spPr/>
        <p:txBody>
          <a:bodyPr/>
          <a:lstStyle/>
          <a:p>
            <a:r>
              <a:rPr lang="en-AU" smtClean="0"/>
              <a:t>GlobalBeliefs.org        Copyright (c) 2017 Trevor J Rogers</a:t>
            </a:r>
            <a:endParaRPr lang="en-AU"/>
          </a:p>
        </p:txBody>
      </p:sp>
      <p:sp>
        <p:nvSpPr>
          <p:cNvPr id="9" name="Slide Number Placeholder 8"/>
          <p:cNvSpPr>
            <a:spLocks noGrp="1"/>
          </p:cNvSpPr>
          <p:nvPr>
            <p:ph type="sldNum" sz="quarter" idx="12"/>
          </p:nvPr>
        </p:nvSpPr>
        <p:spPr/>
        <p:txBody>
          <a:bodyPr/>
          <a:lstStyle/>
          <a:p>
            <a:fld id="{6464C915-08D9-4A02-92F0-C6B193EFC1F9}" type="slidenum">
              <a:rPr lang="en-AU" smtClean="0"/>
              <a:t>‹#›</a:t>
            </a:fld>
            <a:endParaRPr lang="en-AU"/>
          </a:p>
        </p:txBody>
      </p:sp>
    </p:spTree>
    <p:extLst>
      <p:ext uri="{BB962C8B-B14F-4D97-AF65-F5344CB8AC3E}">
        <p14:creationId xmlns:p14="http://schemas.microsoft.com/office/powerpoint/2010/main" val="34807417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2251755" cy="1600200"/>
          </a:xfrm>
        </p:spPr>
        <p:txBody>
          <a:bodyPr anchor="b"/>
          <a:lstStyle>
            <a:lvl1pPr>
              <a:defRPr sz="3200"/>
            </a:lvl1pPr>
          </a:lstStyle>
          <a:p>
            <a:r>
              <a:rPr lang="en-US" dirty="0" smtClean="0"/>
              <a:t>Click to edit Master title style</a:t>
            </a:r>
            <a:endParaRPr lang="en-AU" dirty="0"/>
          </a:p>
        </p:txBody>
      </p:sp>
      <p:sp>
        <p:nvSpPr>
          <p:cNvPr id="3" name="Content Placeholder 2"/>
          <p:cNvSpPr>
            <a:spLocks noGrp="1"/>
          </p:cNvSpPr>
          <p:nvPr>
            <p:ph idx="1"/>
          </p:nvPr>
        </p:nvSpPr>
        <p:spPr>
          <a:xfrm>
            <a:off x="3439886" y="457201"/>
            <a:ext cx="791550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839788" y="2057400"/>
            <a:ext cx="225175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r>
              <a:rPr lang="en-US" smtClean="0"/>
              <a:t>20/06/2017 Version 1.1</a:t>
            </a:r>
            <a:endParaRPr lang="en-AU"/>
          </a:p>
        </p:txBody>
      </p:sp>
      <p:sp>
        <p:nvSpPr>
          <p:cNvPr id="6" name="Footer Placeholder 5"/>
          <p:cNvSpPr>
            <a:spLocks noGrp="1"/>
          </p:cNvSpPr>
          <p:nvPr>
            <p:ph type="ftr" sz="quarter" idx="11"/>
          </p:nvPr>
        </p:nvSpPr>
        <p:spPr/>
        <p:txBody>
          <a:bodyPr/>
          <a:lstStyle/>
          <a:p>
            <a:r>
              <a:rPr lang="en-AU" smtClean="0"/>
              <a:t>GlobalBeliefs.org        Copyright (c) 2017 Trevor J Rogers</a:t>
            </a:r>
            <a:endParaRPr lang="en-AU"/>
          </a:p>
        </p:txBody>
      </p:sp>
      <p:sp>
        <p:nvSpPr>
          <p:cNvPr id="7" name="Slide Number Placeholder 6"/>
          <p:cNvSpPr>
            <a:spLocks noGrp="1"/>
          </p:cNvSpPr>
          <p:nvPr>
            <p:ph type="sldNum" sz="quarter" idx="12"/>
          </p:nvPr>
        </p:nvSpPr>
        <p:spPr/>
        <p:txBody>
          <a:bodyPr/>
          <a:lstStyle/>
          <a:p>
            <a:fld id="{6464C915-08D9-4A02-92F0-C6B193EFC1F9}" type="slidenum">
              <a:rPr lang="en-AU" smtClean="0"/>
              <a:t>‹#›</a:t>
            </a:fld>
            <a:endParaRPr lang="en-AU"/>
          </a:p>
        </p:txBody>
      </p:sp>
    </p:spTree>
    <p:extLst>
      <p:ext uri="{BB962C8B-B14F-4D97-AF65-F5344CB8AC3E}">
        <p14:creationId xmlns:p14="http://schemas.microsoft.com/office/powerpoint/2010/main" val="34172524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20/06/2017 Version 1.1</a:t>
            </a:r>
            <a:endParaRPr lang="en-AU"/>
          </a:p>
        </p:txBody>
      </p:sp>
      <p:sp>
        <p:nvSpPr>
          <p:cNvPr id="6" name="Footer Placeholder 5"/>
          <p:cNvSpPr>
            <a:spLocks noGrp="1"/>
          </p:cNvSpPr>
          <p:nvPr>
            <p:ph type="ftr" sz="quarter" idx="11"/>
          </p:nvPr>
        </p:nvSpPr>
        <p:spPr/>
        <p:txBody>
          <a:bodyPr/>
          <a:lstStyle/>
          <a:p>
            <a:r>
              <a:rPr lang="en-AU" smtClean="0"/>
              <a:t>GlobalBeliefs.org        Copyright (c) 2017 Trevor J Rogers</a:t>
            </a:r>
            <a:endParaRPr lang="en-AU"/>
          </a:p>
        </p:txBody>
      </p:sp>
      <p:sp>
        <p:nvSpPr>
          <p:cNvPr id="7" name="Slide Number Placeholder 6"/>
          <p:cNvSpPr>
            <a:spLocks noGrp="1"/>
          </p:cNvSpPr>
          <p:nvPr>
            <p:ph type="sldNum" sz="quarter" idx="12"/>
          </p:nvPr>
        </p:nvSpPr>
        <p:spPr/>
        <p:txBody>
          <a:bodyPr/>
          <a:lstStyle/>
          <a:p>
            <a:fld id="{6464C915-08D9-4A02-92F0-C6B193EFC1F9}" type="slidenum">
              <a:rPr lang="en-AU" smtClean="0"/>
              <a:t>‹#›</a:t>
            </a:fld>
            <a:endParaRPr lang="en-AU"/>
          </a:p>
        </p:txBody>
      </p:sp>
    </p:spTree>
    <p:extLst>
      <p:ext uri="{BB962C8B-B14F-4D97-AF65-F5344CB8AC3E}">
        <p14:creationId xmlns:p14="http://schemas.microsoft.com/office/powerpoint/2010/main" val="37859348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1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82886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20/06/2017 Version 1.1</a:t>
            </a:r>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smtClean="0"/>
              <a:t>GlobalBeliefs.org        Copyright (c) 2017 Trevor J Rogers</a:t>
            </a:r>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4C915-08D9-4A02-92F0-C6B193EFC1F9}" type="slidenum">
              <a:rPr lang="en-AU" smtClean="0"/>
              <a:t>‹#›</a:t>
            </a:fld>
            <a:endParaRPr lang="en-AU" dirty="0"/>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1750" y="110009"/>
            <a:ext cx="737119" cy="737119"/>
          </a:xfrm>
          <a:prstGeom prst="rect">
            <a:avLst/>
          </a:prstGeom>
        </p:spPr>
      </p:pic>
    </p:spTree>
    <p:extLst>
      <p:ext uri="{BB962C8B-B14F-4D97-AF65-F5344CB8AC3E}">
        <p14:creationId xmlns:p14="http://schemas.microsoft.com/office/powerpoint/2010/main" val="191087691"/>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5" r:id="rId3"/>
    <p:sldLayoutId id="2147483668" r:id="rId4"/>
    <p:sldLayoutId id="2147483669" r:id="rId5"/>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Feedback@GlobalBeliefs.org" TargetMode="External"/><Relationship Id="rId5" Type="http://schemas.openxmlformats.org/officeDocument/2006/relationships/hyperlink" Target="http://www.globalbeliefs.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0.m4a"/><Relationship Id="rId1" Type="http://schemas.microsoft.com/office/2007/relationships/media" Target="../media/media100.m4a"/><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1.m4a"/><Relationship Id="rId1" Type="http://schemas.microsoft.com/office/2007/relationships/media" Target="../media/media10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2.m4a"/><Relationship Id="rId1" Type="http://schemas.microsoft.com/office/2007/relationships/media" Target="../media/media102.m4a"/><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3.m4a"/><Relationship Id="rId1" Type="http://schemas.microsoft.com/office/2007/relationships/media" Target="../media/media103.m4a"/><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04.m4a"/><Relationship Id="rId1" Type="http://schemas.microsoft.com/office/2007/relationships/media" Target="../media/media104.m4a"/><Relationship Id="rId6" Type="http://schemas.openxmlformats.org/officeDocument/2006/relationships/hyperlink" Target="mailto:feedback@globalbeliefs.org" TargetMode="External"/><Relationship Id="rId5" Type="http://schemas.openxmlformats.org/officeDocument/2006/relationships/hyperlink" Target="http://www.globalbeliefs.org/" TargetMode="External"/><Relationship Id="rId4" Type="http://schemas.openxmlformats.org/officeDocument/2006/relationships/notesSlide" Target="../notesSlides/notesSlide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hyperlink" Target="http://www.globalbeliefs.org/"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7.m4a"/><Relationship Id="rId1" Type="http://schemas.microsoft.com/office/2007/relationships/media" Target="../media/media77.m4a"/><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8.m4a"/><Relationship Id="rId1" Type="http://schemas.microsoft.com/office/2007/relationships/media" Target="../media/media78.m4a"/><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9.m4a"/><Relationship Id="rId1" Type="http://schemas.microsoft.com/office/2007/relationships/media" Target="../media/media79.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0.m4a"/><Relationship Id="rId1" Type="http://schemas.microsoft.com/office/2007/relationships/media" Target="../media/media80.m4a"/><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1.m4a"/><Relationship Id="rId1" Type="http://schemas.microsoft.com/office/2007/relationships/media" Target="../media/media81.m4a"/><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2.m4a"/><Relationship Id="rId1" Type="http://schemas.microsoft.com/office/2007/relationships/media" Target="../media/media82.m4a"/><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3.m4a"/><Relationship Id="rId1" Type="http://schemas.microsoft.com/office/2007/relationships/media" Target="../media/media83.m4a"/><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4.m4a"/><Relationship Id="rId1" Type="http://schemas.microsoft.com/office/2007/relationships/media" Target="../media/media84.m4a"/><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5.m4a"/><Relationship Id="rId1" Type="http://schemas.microsoft.com/office/2007/relationships/media" Target="../media/media85.m4a"/><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6.m4a"/><Relationship Id="rId1" Type="http://schemas.microsoft.com/office/2007/relationships/media" Target="../media/media86.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7.m4a"/><Relationship Id="rId1" Type="http://schemas.microsoft.com/office/2007/relationships/media" Target="../media/media87.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8.m4a"/><Relationship Id="rId1" Type="http://schemas.microsoft.com/office/2007/relationships/media" Target="../media/media88.m4a"/><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9.m4a"/><Relationship Id="rId1" Type="http://schemas.microsoft.com/office/2007/relationships/media" Target="../media/media89.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0.m4a"/><Relationship Id="rId1" Type="http://schemas.microsoft.com/office/2007/relationships/media" Target="../media/media90.m4a"/><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1.m4a"/><Relationship Id="rId1" Type="http://schemas.microsoft.com/office/2007/relationships/media" Target="../media/media91.m4a"/><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2.m4a"/><Relationship Id="rId1" Type="http://schemas.microsoft.com/office/2007/relationships/media" Target="../media/media92.m4a"/><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3.m4a"/><Relationship Id="rId1" Type="http://schemas.microsoft.com/office/2007/relationships/media" Target="../media/media93.m4a"/><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4.m4a"/><Relationship Id="rId1" Type="http://schemas.microsoft.com/office/2007/relationships/media" Target="../media/media94.m4a"/><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5.m4a"/><Relationship Id="rId1" Type="http://schemas.microsoft.com/office/2007/relationships/media" Target="../media/media95.m4a"/><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6.m4a"/><Relationship Id="rId1" Type="http://schemas.microsoft.com/office/2007/relationships/media" Target="../media/media96.m4a"/><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7.m4a"/><Relationship Id="rId1" Type="http://schemas.microsoft.com/office/2007/relationships/media" Target="../media/media97.m4a"/><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8.m4a"/><Relationship Id="rId1" Type="http://schemas.microsoft.com/office/2007/relationships/media" Target="../media/media98.m4a"/><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9.m4a"/><Relationship Id="rId1" Type="http://schemas.microsoft.com/office/2007/relationships/media" Target="../media/media9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16772" y="292435"/>
            <a:ext cx="5034456" cy="620596"/>
          </a:xfrm>
        </p:spPr>
        <p:txBody>
          <a:bodyPr>
            <a:normAutofit/>
          </a:bodyPr>
          <a:lstStyle/>
          <a:p>
            <a:r>
              <a:rPr lang="en-AU" sz="3600" b="1" dirty="0">
                <a:latin typeface="+mj-lt"/>
              </a:rPr>
              <a:t>An overview of</a:t>
            </a:r>
            <a:endParaRPr lang="en-AU" sz="3600" dirty="0" smtClean="0">
              <a:latin typeface="+mj-lt"/>
            </a:endParaRPr>
          </a:p>
        </p:txBody>
      </p:sp>
      <p:sp>
        <p:nvSpPr>
          <p:cNvPr id="4" name="TextBox 3"/>
          <p:cNvSpPr txBox="1"/>
          <p:nvPr/>
        </p:nvSpPr>
        <p:spPr>
          <a:xfrm>
            <a:off x="4270344" y="4451930"/>
            <a:ext cx="4568856" cy="769441"/>
          </a:xfrm>
          <a:prstGeom prst="rect">
            <a:avLst/>
          </a:prstGeom>
          <a:noFill/>
        </p:spPr>
        <p:txBody>
          <a:bodyPr wrap="square" rtlCol="0">
            <a:spAutoFit/>
          </a:bodyPr>
          <a:lstStyle/>
          <a:p>
            <a:r>
              <a:rPr lang="en-AU" sz="4400" b="1" dirty="0"/>
              <a:t>Trevor J. Rogers</a:t>
            </a:r>
            <a:endParaRPr lang="en-AU" sz="4400" dirty="0"/>
          </a:p>
        </p:txBody>
      </p:sp>
      <p:sp>
        <p:nvSpPr>
          <p:cNvPr id="5" name="TextBox 4"/>
          <p:cNvSpPr txBox="1"/>
          <p:nvPr/>
        </p:nvSpPr>
        <p:spPr>
          <a:xfrm>
            <a:off x="1115367" y="5367564"/>
            <a:ext cx="10834677" cy="1631216"/>
          </a:xfrm>
          <a:prstGeom prst="rect">
            <a:avLst/>
          </a:prstGeom>
          <a:noFill/>
        </p:spPr>
        <p:txBody>
          <a:bodyPr wrap="square" rtlCol="0">
            <a:spAutoFit/>
          </a:bodyPr>
          <a:lstStyle/>
          <a:p>
            <a:r>
              <a:rPr lang="en-AU" sz="3600" u="sng" dirty="0" smtClean="0">
                <a:hlinkClick r:id="rId5"/>
              </a:rPr>
              <a:t>www.GlobalBeliefs.org</a:t>
            </a:r>
            <a:r>
              <a:rPr lang="en-AU" sz="3600" dirty="0" smtClean="0"/>
              <a:t>     	  </a:t>
            </a:r>
            <a:r>
              <a:rPr lang="en-AU" sz="3600" u="sng" dirty="0" smtClean="0">
                <a:hlinkClick r:id="rId6"/>
              </a:rPr>
              <a:t>Feedback@GlobalBeliefs.org</a:t>
            </a:r>
            <a:r>
              <a:rPr lang="en-AU" sz="3600" dirty="0" smtClean="0"/>
              <a:t> </a:t>
            </a:r>
            <a:endParaRPr lang="en-AU" sz="3600" dirty="0"/>
          </a:p>
          <a:p>
            <a:endParaRPr lang="en-AU" sz="2800" dirty="0"/>
          </a:p>
        </p:txBody>
      </p:sp>
      <p:sp>
        <p:nvSpPr>
          <p:cNvPr id="6" name="TextBox 5"/>
          <p:cNvSpPr txBox="1"/>
          <p:nvPr/>
        </p:nvSpPr>
        <p:spPr>
          <a:xfrm>
            <a:off x="8839200" y="5844618"/>
            <a:ext cx="2233881" cy="369332"/>
          </a:xfrm>
          <a:prstGeom prst="rect">
            <a:avLst/>
          </a:prstGeom>
          <a:noFill/>
        </p:spPr>
        <p:txBody>
          <a:bodyPr wrap="none" rtlCol="0">
            <a:spAutoFit/>
          </a:bodyPr>
          <a:lstStyle/>
          <a:p>
            <a:r>
              <a:rPr lang="en-AU" dirty="0"/>
              <a:t>Version </a:t>
            </a:r>
            <a:r>
              <a:rPr lang="en-AU" dirty="0" smtClean="0"/>
              <a:t>1.1 June 2017</a:t>
            </a:r>
            <a:endParaRPr lang="en-AU" dirty="0"/>
          </a:p>
        </p:txBody>
      </p:sp>
      <p:sp>
        <p:nvSpPr>
          <p:cNvPr id="7" name="Title 6"/>
          <p:cNvSpPr>
            <a:spLocks noGrp="1"/>
          </p:cNvSpPr>
          <p:nvPr>
            <p:ph type="ctrTitle"/>
          </p:nvPr>
        </p:nvSpPr>
        <p:spPr>
          <a:xfrm>
            <a:off x="1292773" y="1118519"/>
            <a:ext cx="9144000" cy="3020081"/>
          </a:xfrm>
        </p:spPr>
        <p:txBody>
          <a:bodyPr>
            <a:normAutofit fontScale="90000"/>
          </a:bodyPr>
          <a:lstStyle/>
          <a:p>
            <a:r>
              <a:rPr lang="en-AU" b="1" dirty="0" smtClean="0">
                <a:latin typeface="+mn-lt"/>
              </a:rPr>
              <a:t>Natural Rational Religion:</a:t>
            </a:r>
            <a:br>
              <a:rPr lang="en-AU" b="1" dirty="0" smtClean="0">
                <a:latin typeface="+mn-lt"/>
              </a:rPr>
            </a:br>
            <a:r>
              <a:rPr lang="en-AU" b="1" dirty="0" smtClean="0"/>
              <a:t>A </a:t>
            </a:r>
            <a:r>
              <a:rPr lang="en-AU" b="1" dirty="0"/>
              <a:t>Reasonable Global </a:t>
            </a:r>
            <a:r>
              <a:rPr lang="en-AU" b="1" dirty="0" smtClean="0"/>
              <a:t>Way of Life</a:t>
            </a:r>
            <a:br>
              <a:rPr lang="en-AU" b="1" dirty="0" smtClean="0"/>
            </a:br>
            <a:r>
              <a:rPr lang="en-AU" sz="4900" b="1" dirty="0" smtClean="0"/>
              <a:t>with</a:t>
            </a:r>
            <a:r>
              <a:rPr lang="en-AU" b="1" dirty="0" smtClean="0"/>
              <a:t/>
            </a:r>
            <a:br>
              <a:rPr lang="en-AU" b="1" dirty="0" smtClean="0"/>
            </a:br>
            <a:r>
              <a:rPr lang="en-AU" b="1" dirty="0" smtClean="0"/>
              <a:t>Beliefs</a:t>
            </a:r>
            <a:r>
              <a:rPr lang="en-AU" b="1" dirty="0"/>
              <a:t>, Values and </a:t>
            </a:r>
            <a:r>
              <a:rPr lang="en-AU" b="1" dirty="0" smtClean="0"/>
              <a:t>Meaning</a:t>
            </a:r>
            <a:endParaRPr lang="en-AU"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1985836"/>
      </p:ext>
    </p:extLst>
  </p:cSld>
  <p:clrMapOvr>
    <a:masterClrMapping/>
  </p:clrMapOvr>
  <mc:AlternateContent xmlns:mc="http://schemas.openxmlformats.org/markup-compatibility/2006" xmlns:p14="http://schemas.microsoft.com/office/powerpoint/2010/main">
    <mc:Choice Requires="p14">
      <p:transition spd="slow" p14:dur="2000" advTm="18960"/>
    </mc:Choice>
    <mc:Fallback xmlns="">
      <p:transition spd="slow" advTm="1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536" y="0"/>
            <a:ext cx="6815709" cy="778256"/>
          </a:xfrm>
        </p:spPr>
        <p:txBody>
          <a:bodyPr>
            <a:noAutofit/>
          </a:bodyPr>
          <a:lstStyle/>
          <a:p>
            <a:r>
              <a:rPr lang="en-AU" sz="5400" b="1" dirty="0" smtClean="0"/>
              <a:t>Subject Selection</a:t>
            </a:r>
            <a:endParaRPr lang="en-AU" sz="5400" b="1" dirty="0"/>
          </a:p>
        </p:txBody>
      </p:sp>
      <p:sp>
        <p:nvSpPr>
          <p:cNvPr id="3" name="Content Placeholder 2"/>
          <p:cNvSpPr>
            <a:spLocks noGrp="1"/>
          </p:cNvSpPr>
          <p:nvPr>
            <p:ph idx="1"/>
          </p:nvPr>
        </p:nvSpPr>
        <p:spPr>
          <a:xfrm>
            <a:off x="624236" y="883520"/>
            <a:ext cx="11567764" cy="5472830"/>
          </a:xfrm>
        </p:spPr>
        <p:txBody>
          <a:bodyPr>
            <a:normAutofit/>
          </a:bodyPr>
          <a:lstStyle/>
          <a:p>
            <a:pPr marL="0" indent="0">
              <a:spcAft>
                <a:spcPts val="600"/>
              </a:spcAft>
              <a:buNone/>
            </a:pPr>
            <a:r>
              <a:rPr lang="en-AU" dirty="0" smtClean="0"/>
              <a:t>We select </a:t>
            </a:r>
            <a:r>
              <a:rPr lang="en-AU" dirty="0"/>
              <a:t>a subject </a:t>
            </a:r>
            <a:r>
              <a:rPr lang="en-AU" dirty="0" smtClean="0"/>
              <a:t>for </a:t>
            </a:r>
            <a:r>
              <a:rPr lang="en-AU" dirty="0"/>
              <a:t>consideration </a:t>
            </a:r>
            <a:r>
              <a:rPr lang="en-AU" dirty="0" smtClean="0"/>
              <a:t>if:</a:t>
            </a:r>
            <a:endParaRPr lang="en-AU" i="1" dirty="0"/>
          </a:p>
          <a:p>
            <a:pPr>
              <a:spcBef>
                <a:spcPts val="0"/>
              </a:spcBef>
            </a:pPr>
            <a:r>
              <a:rPr lang="en-AU" i="1" dirty="0" smtClean="0"/>
              <a:t>Knowing about </a:t>
            </a:r>
            <a:r>
              <a:rPr lang="en-AU" i="1" dirty="0"/>
              <a:t>that area </a:t>
            </a:r>
            <a:r>
              <a:rPr lang="en-AU" i="1" dirty="0" smtClean="0"/>
              <a:t>helps us</a:t>
            </a:r>
            <a:endParaRPr lang="en-AU" dirty="0" smtClean="0"/>
          </a:p>
          <a:p>
            <a:pPr>
              <a:spcBef>
                <a:spcPts val="0"/>
              </a:spcBef>
            </a:pPr>
            <a:r>
              <a:rPr lang="en-AU" i="1" dirty="0" smtClean="0"/>
              <a:t>to discover reasonable values </a:t>
            </a:r>
            <a:r>
              <a:rPr lang="en-AU" i="1" dirty="0"/>
              <a:t>or personal guidelines </a:t>
            </a:r>
            <a:endParaRPr lang="en-AU" i="1" dirty="0" smtClean="0"/>
          </a:p>
          <a:p>
            <a:pPr>
              <a:spcBef>
                <a:spcPts val="0"/>
              </a:spcBef>
            </a:pPr>
            <a:r>
              <a:rPr lang="en-AU" i="1" dirty="0" smtClean="0"/>
              <a:t>or to find </a:t>
            </a:r>
            <a:r>
              <a:rPr lang="en-AU" i="1" dirty="0"/>
              <a:t>meaning and purpose</a:t>
            </a:r>
            <a:r>
              <a:rPr lang="en-AU" i="1" dirty="0" smtClean="0"/>
              <a:t>, </a:t>
            </a:r>
          </a:p>
          <a:p>
            <a:pPr marL="0" indent="0">
              <a:spcBef>
                <a:spcPts val="0"/>
              </a:spcBef>
              <a:buNone/>
            </a:pPr>
            <a:endParaRPr lang="en-AU" dirty="0" smtClean="0"/>
          </a:p>
          <a:p>
            <a:pPr marL="0" indent="0">
              <a:spcBef>
                <a:spcPts val="0"/>
              </a:spcBef>
              <a:buNone/>
            </a:pPr>
            <a:r>
              <a:rPr lang="en-AU" dirty="0" smtClean="0"/>
              <a:t>This </a:t>
            </a:r>
            <a:r>
              <a:rPr lang="en-AU" dirty="0"/>
              <a:t>is </a:t>
            </a:r>
            <a:r>
              <a:rPr lang="en-AU" dirty="0" smtClean="0"/>
              <a:t>an </a:t>
            </a:r>
            <a:r>
              <a:rPr lang="en-AU" b="1" i="1" dirty="0"/>
              <a:t>action based criteria</a:t>
            </a:r>
            <a:r>
              <a:rPr lang="en-AU" dirty="0"/>
              <a:t>, </a:t>
            </a:r>
            <a:endParaRPr lang="en-AU" dirty="0" smtClean="0"/>
          </a:p>
          <a:p>
            <a:pPr marL="0" indent="0">
              <a:spcBef>
                <a:spcPts val="0"/>
              </a:spcBef>
              <a:buNone/>
            </a:pPr>
            <a:r>
              <a:rPr lang="en-AU" dirty="0"/>
              <a:t>f</a:t>
            </a:r>
            <a:r>
              <a:rPr lang="en-AU" dirty="0" smtClean="0"/>
              <a:t>ocussing on </a:t>
            </a:r>
            <a:r>
              <a:rPr lang="en-AU" dirty="0"/>
              <a:t>the potential impact on our </a:t>
            </a:r>
            <a:r>
              <a:rPr lang="en-AU" dirty="0" smtClean="0"/>
              <a:t>behaviour.</a:t>
            </a:r>
          </a:p>
          <a:p>
            <a:pPr marL="0" indent="0">
              <a:spcBef>
                <a:spcPts val="0"/>
              </a:spcBef>
              <a:buNone/>
            </a:pPr>
            <a:endParaRPr lang="en-AU" dirty="0"/>
          </a:p>
          <a:p>
            <a:pPr marL="0" indent="0">
              <a:spcBef>
                <a:spcPts val="0"/>
              </a:spcBef>
              <a:buNone/>
            </a:pPr>
            <a:r>
              <a:rPr lang="en-AU" i="1" dirty="0"/>
              <a:t>What do we really want our children – and our leaders –  			     to know and </a:t>
            </a:r>
            <a:r>
              <a:rPr lang="en-AU" i="1" dirty="0" smtClean="0"/>
              <a:t>understand?</a:t>
            </a:r>
          </a:p>
          <a:p>
            <a:pPr marL="0" indent="0">
              <a:spcBef>
                <a:spcPts val="0"/>
              </a:spcBef>
              <a:buNone/>
            </a:pPr>
            <a:r>
              <a:rPr lang="en-AU" i="1" dirty="0"/>
              <a:t>What distinguishes this approach from other </a:t>
            </a:r>
            <a:endParaRPr lang="en-AU" i="1" dirty="0" smtClean="0"/>
          </a:p>
          <a:p>
            <a:pPr marL="0" indent="0">
              <a:spcBef>
                <a:spcPts val="0"/>
              </a:spcBef>
              <a:buNone/>
            </a:pPr>
            <a:r>
              <a:rPr lang="en-AU" i="1" dirty="0"/>
              <a:t>	</a:t>
            </a:r>
            <a:r>
              <a:rPr lang="en-AU" i="1" dirty="0" smtClean="0"/>
              <a:t>religions</a:t>
            </a:r>
            <a:r>
              <a:rPr lang="en-AU" i="1" dirty="0"/>
              <a:t>, world views and philosophies</a:t>
            </a:r>
            <a:r>
              <a:rPr lang="en-AU" i="1"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10</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48648763"/>
      </p:ext>
    </p:extLst>
  </p:cSld>
  <p:clrMapOvr>
    <a:masterClrMapping/>
  </p:clrMapOvr>
  <mc:AlternateContent xmlns:mc="http://schemas.openxmlformats.org/markup-compatibility/2006" xmlns:p14="http://schemas.microsoft.com/office/powerpoint/2010/main">
    <mc:Choice Requires="p14">
      <p:transition spd="slow" p14:dur="2000" advTm="30175"/>
    </mc:Choice>
    <mc:Fallback xmlns="">
      <p:transition spd="slow" advTm="30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241" y="356548"/>
            <a:ext cx="4325985" cy="631596"/>
          </a:xfrm>
        </p:spPr>
        <p:txBody>
          <a:bodyPr>
            <a:normAutofit fontScale="90000"/>
          </a:bodyPr>
          <a:lstStyle/>
          <a:p>
            <a:r>
              <a:rPr lang="en-US" b="1" dirty="0" smtClean="0"/>
              <a:t/>
            </a:r>
            <a:br>
              <a:rPr lang="en-US" b="1" dirty="0" smtClean="0"/>
            </a:br>
            <a:r>
              <a:rPr lang="en-US" sz="4400" b="1" dirty="0">
                <a:latin typeface="+mn-lt"/>
              </a:rPr>
              <a:t>The Transcendent</a:t>
            </a:r>
            <a:endParaRPr lang="en-AU" sz="4400" b="1" dirty="0">
              <a:latin typeface="+mn-lt"/>
            </a:endParaRPr>
          </a:p>
        </p:txBody>
      </p:sp>
      <p:sp>
        <p:nvSpPr>
          <p:cNvPr id="3" name="Content Placeholder 2"/>
          <p:cNvSpPr>
            <a:spLocks noGrp="1"/>
          </p:cNvSpPr>
          <p:nvPr>
            <p:ph idx="1"/>
          </p:nvPr>
        </p:nvSpPr>
        <p:spPr>
          <a:xfrm>
            <a:off x="447261" y="988144"/>
            <a:ext cx="11291083" cy="5368205"/>
          </a:xfrm>
        </p:spPr>
        <p:txBody>
          <a:bodyPr>
            <a:normAutofit fontScale="85000" lnSpcReduction="20000"/>
          </a:bodyPr>
          <a:lstStyle/>
          <a:p>
            <a:pPr marL="0" indent="0">
              <a:buNone/>
            </a:pPr>
            <a:r>
              <a:rPr lang="en-AU" sz="4000" dirty="0"/>
              <a:t>Another criteria for religion is a belief in the transcendent.</a:t>
            </a:r>
            <a:endParaRPr lang="en-AU" sz="4400" dirty="0"/>
          </a:p>
          <a:p>
            <a:r>
              <a:rPr lang="en-AU" sz="4400" dirty="0"/>
              <a:t>Some think that this means something that transcends the universe, such as a god.</a:t>
            </a:r>
          </a:p>
          <a:p>
            <a:r>
              <a:rPr lang="en-AU" sz="4400" dirty="0"/>
              <a:t>Others talk of the transcendent as something that </a:t>
            </a:r>
            <a:r>
              <a:rPr lang="en-AU" sz="4400" b="1" dirty="0"/>
              <a:t>transcends us as individuals</a:t>
            </a:r>
            <a:r>
              <a:rPr lang="en-AU" sz="4400" dirty="0"/>
              <a:t>, </a:t>
            </a:r>
            <a:r>
              <a:rPr lang="en-AU" sz="4400" dirty="0" err="1"/>
              <a:t>ie</a:t>
            </a:r>
            <a:endParaRPr lang="en-AU" sz="4400" dirty="0"/>
          </a:p>
          <a:p>
            <a:r>
              <a:rPr lang="en-AU" sz="4400" dirty="0"/>
              <a:t>something that is more important than ourselves, something we would sacrifice ourselves for.</a:t>
            </a:r>
          </a:p>
          <a:p>
            <a:pPr marL="0" indent="0">
              <a:buNone/>
            </a:pPr>
            <a:r>
              <a:rPr lang="en-AU" sz="4400" b="1" i="1" dirty="0"/>
              <a:t>To that extent</a:t>
            </a:r>
            <a:r>
              <a:rPr lang="en-AU" sz="4400" dirty="0"/>
              <a:t>, </a:t>
            </a:r>
          </a:p>
          <a:p>
            <a:pPr marL="0" indent="0">
              <a:buNone/>
            </a:pPr>
            <a:r>
              <a:rPr lang="en-AU" sz="4400" dirty="0"/>
              <a:t>we can say this worldview involves the transcendent, </a:t>
            </a:r>
          </a:p>
          <a:p>
            <a:pPr marL="0" indent="0">
              <a:buNone/>
            </a:pPr>
            <a:r>
              <a:rPr lang="en-AU" sz="4400" dirty="0"/>
              <a:t>because these values are shared by many people, and many of </a:t>
            </a:r>
            <a:r>
              <a:rPr lang="en-AU" sz="4400" dirty="0" smtClean="0"/>
              <a:t>us would </a:t>
            </a:r>
            <a:r>
              <a:rPr lang="en-AU" sz="4400" dirty="0"/>
              <a:t>risk </a:t>
            </a:r>
            <a:r>
              <a:rPr lang="en-AU" sz="4400" dirty="0" smtClean="0"/>
              <a:t>ourselves </a:t>
            </a:r>
            <a:r>
              <a:rPr lang="en-AU" sz="4400" dirty="0"/>
              <a:t>to support these values.</a:t>
            </a:r>
          </a:p>
          <a:p>
            <a:pPr marL="0" indent="0">
              <a:buNone/>
            </a:pPr>
            <a:endParaRPr lang="en-AU" sz="51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100</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2629775"/>
      </p:ext>
    </p:extLst>
  </p:cSld>
  <p:clrMapOvr>
    <a:masterClrMapping/>
  </p:clrMapOvr>
  <mc:AlternateContent xmlns:mc="http://schemas.openxmlformats.org/markup-compatibility/2006" xmlns:p14="http://schemas.microsoft.com/office/powerpoint/2010/main">
    <mc:Choice Requires="p14">
      <p:transition spd="slow" p14:dur="2000" advTm="36284"/>
    </mc:Choice>
    <mc:Fallback xmlns="">
      <p:transition spd="slow" advTm="3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69" y="990762"/>
            <a:ext cx="10302510" cy="5250550"/>
          </a:xfrm>
        </p:spPr>
        <p:txBody>
          <a:bodyPr>
            <a:normAutofit/>
          </a:bodyPr>
          <a:lstStyle/>
          <a:p>
            <a:pPr marL="0" indent="0">
              <a:buNone/>
            </a:pPr>
            <a:r>
              <a:rPr lang="en-AU" sz="3600" dirty="0" smtClean="0"/>
              <a:t>So </a:t>
            </a:r>
            <a:r>
              <a:rPr lang="en-AU" sz="3600" dirty="0"/>
              <a:t>we can legitimately call this approach to life </a:t>
            </a:r>
            <a:endParaRPr lang="en-AU" sz="3600" dirty="0" smtClean="0"/>
          </a:p>
          <a:p>
            <a:pPr marL="0" indent="0">
              <a:spcBef>
                <a:spcPts val="0"/>
              </a:spcBef>
              <a:buNone/>
            </a:pPr>
            <a:r>
              <a:rPr lang="en-AU" sz="3600" dirty="0" smtClean="0"/>
              <a:t>	a </a:t>
            </a:r>
            <a:r>
              <a:rPr lang="en-AU" sz="3600" b="1" dirty="0"/>
              <a:t>natural, rational religion</a:t>
            </a:r>
            <a:r>
              <a:rPr lang="en-AU" sz="3600" dirty="0"/>
              <a:t>.</a:t>
            </a:r>
            <a:endParaRPr lang="en-AU" sz="3600" dirty="0" smtClean="0"/>
          </a:p>
          <a:p>
            <a:r>
              <a:rPr lang="en-AU" sz="3600" dirty="0"/>
              <a:t>Many will prefer NOT to call this a religion because of the connotations of that word. </a:t>
            </a:r>
            <a:endParaRPr lang="en-AU" sz="3600" dirty="0" smtClean="0"/>
          </a:p>
          <a:p>
            <a:r>
              <a:rPr lang="en-AU" sz="3600" dirty="0"/>
              <a:t>You may prefer to call it a world view or a philosophy.  </a:t>
            </a:r>
            <a:endParaRPr lang="en-AU" sz="3600" dirty="0" smtClean="0"/>
          </a:p>
          <a:p>
            <a:r>
              <a:rPr lang="en-AU" sz="3600" dirty="0" smtClean="0"/>
              <a:t>It </a:t>
            </a:r>
            <a:r>
              <a:rPr lang="en-AU" sz="3600" dirty="0"/>
              <a:t>doesn’t matter in most contexts. </a:t>
            </a:r>
            <a:endParaRPr lang="en-AU" sz="3600" dirty="0" smtClean="0"/>
          </a:p>
          <a:p>
            <a:r>
              <a:rPr lang="en-AU" sz="3600" dirty="0"/>
              <a:t>Either way, it is a sensible and emotionally satisfying philosophy of life</a:t>
            </a:r>
            <a:r>
              <a:rPr lang="en-AU" sz="3600" dirty="0" smtClean="0"/>
              <a:t>.</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101</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sp>
        <p:nvSpPr>
          <p:cNvPr id="7" name="Title 1"/>
          <p:cNvSpPr>
            <a:spLocks noGrp="1"/>
          </p:cNvSpPr>
          <p:nvPr>
            <p:ph type="title"/>
          </p:nvPr>
        </p:nvSpPr>
        <p:spPr>
          <a:xfrm>
            <a:off x="1034560" y="274174"/>
            <a:ext cx="4622662" cy="631596"/>
          </a:xfrm>
        </p:spPr>
        <p:txBody>
          <a:bodyPr>
            <a:normAutofit fontScale="90000"/>
          </a:bodyPr>
          <a:lstStyle/>
          <a:p>
            <a:r>
              <a:rPr lang="en-US" sz="4000" b="1" dirty="0" smtClean="0">
                <a:latin typeface="+mn-lt"/>
              </a:rPr>
              <a:t>Religious or Secular?</a:t>
            </a:r>
            <a:endParaRPr lang="en-AU" sz="4000" b="1" dirty="0">
              <a:latin typeface="+mn-l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56784488"/>
      </p:ext>
    </p:extLst>
  </p:cSld>
  <p:clrMapOvr>
    <a:masterClrMapping/>
  </p:clrMapOvr>
  <mc:AlternateContent xmlns:mc="http://schemas.openxmlformats.org/markup-compatibility/2006" xmlns:p14="http://schemas.microsoft.com/office/powerpoint/2010/main">
    <mc:Choice Requires="p14">
      <p:transition spd="slow" p14:dur="2000" advTm="25547"/>
    </mc:Choice>
    <mc:Fallback xmlns="">
      <p:transition spd="slow" advTm="2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29631"/>
            <a:ext cx="3439865" cy="631596"/>
          </a:xfrm>
        </p:spPr>
        <p:txBody>
          <a:bodyPr>
            <a:normAutofit fontScale="90000"/>
          </a:bodyPr>
          <a:lstStyle/>
          <a:p>
            <a:r>
              <a:rPr lang="en-US" b="1" dirty="0" smtClean="0"/>
              <a:t/>
            </a:r>
            <a:br>
              <a:rPr lang="en-US" b="1" dirty="0" smtClean="0"/>
            </a:br>
            <a:r>
              <a:rPr lang="en-US" sz="4400" b="1" dirty="0" smtClean="0">
                <a:latin typeface="+mn-lt"/>
              </a:rPr>
              <a:t>Conclusion</a:t>
            </a:r>
            <a:r>
              <a:rPr lang="en-US" sz="2200" dirty="0"/>
              <a:t> </a:t>
            </a:r>
            <a:r>
              <a:rPr lang="en-US" sz="2200" dirty="0" smtClean="0"/>
              <a:t>(1)</a:t>
            </a:r>
            <a:endParaRPr lang="en-AU" sz="2200" dirty="0">
              <a:latin typeface="+mn-lt"/>
            </a:endParaRPr>
          </a:p>
        </p:txBody>
      </p:sp>
      <p:sp>
        <p:nvSpPr>
          <p:cNvPr id="3" name="Content Placeholder 2"/>
          <p:cNvSpPr>
            <a:spLocks noGrp="1"/>
          </p:cNvSpPr>
          <p:nvPr>
            <p:ph idx="1"/>
          </p:nvPr>
        </p:nvSpPr>
        <p:spPr>
          <a:xfrm>
            <a:off x="1308682" y="1194999"/>
            <a:ext cx="10963373" cy="5526476"/>
          </a:xfrm>
        </p:spPr>
        <p:txBody>
          <a:bodyPr>
            <a:normAutofit/>
          </a:bodyPr>
          <a:lstStyle/>
          <a:p>
            <a:pPr marL="0" indent="0">
              <a:buNone/>
            </a:pPr>
            <a:r>
              <a:rPr lang="en-AU" dirty="0" smtClean="0"/>
              <a:t>Many people are already on the same path:</a:t>
            </a:r>
          </a:p>
          <a:p>
            <a:pPr marL="0" indent="0">
              <a:buNone/>
            </a:pPr>
            <a:r>
              <a:rPr lang="en-AU" dirty="0" smtClean="0"/>
              <a:t>	decent human beings</a:t>
            </a:r>
          </a:p>
          <a:p>
            <a:pPr marL="0" indent="0">
              <a:spcBef>
                <a:spcPts val="0"/>
              </a:spcBef>
              <a:buNone/>
            </a:pPr>
            <a:r>
              <a:rPr lang="en-AU" dirty="0"/>
              <a:t>	</a:t>
            </a:r>
            <a:r>
              <a:rPr lang="en-AU" dirty="0" smtClean="0"/>
              <a:t>with a reasonable grasp of science and history </a:t>
            </a:r>
          </a:p>
          <a:p>
            <a:pPr marL="914400" lvl="2" indent="0">
              <a:spcBef>
                <a:spcPts val="0"/>
              </a:spcBef>
              <a:buNone/>
            </a:pPr>
            <a:r>
              <a:rPr lang="en-AU" sz="3200" dirty="0"/>
              <a:t>t</a:t>
            </a:r>
            <a:r>
              <a:rPr lang="en-AU" sz="3200" dirty="0" smtClean="0"/>
              <a:t>hat flows into personal behaviour and politics.</a:t>
            </a:r>
          </a:p>
          <a:p>
            <a:pPr marL="0" indent="0">
              <a:buNone/>
            </a:pPr>
            <a:r>
              <a:rPr lang="en-AU" dirty="0" smtClean="0"/>
              <a:t>The unique aspect of this </a:t>
            </a:r>
            <a:r>
              <a:rPr lang="en-AU" i="1" dirty="0" smtClean="0"/>
              <a:t>way</a:t>
            </a:r>
            <a:r>
              <a:rPr lang="en-AU" dirty="0" smtClean="0"/>
              <a:t> is: </a:t>
            </a:r>
            <a:endParaRPr lang="en-AU" dirty="0"/>
          </a:p>
          <a:p>
            <a:pPr marL="0" indent="0">
              <a:buNone/>
            </a:pPr>
            <a:r>
              <a:rPr lang="en-AU" dirty="0" smtClean="0"/>
              <a:t>	to see this path as an adequate substitute for religion,  </a:t>
            </a:r>
          </a:p>
          <a:p>
            <a:pPr marL="0" indent="0">
              <a:spcBef>
                <a:spcPts val="0"/>
              </a:spcBef>
              <a:buNone/>
            </a:pPr>
            <a:r>
              <a:rPr lang="en-AU" dirty="0" smtClean="0"/>
              <a:t>	to assemble it into a comprehensive package, and</a:t>
            </a:r>
          </a:p>
          <a:p>
            <a:pPr marL="0" indent="0">
              <a:spcBef>
                <a:spcPts val="0"/>
              </a:spcBef>
              <a:buNone/>
            </a:pPr>
            <a:r>
              <a:rPr lang="en-AU" dirty="0"/>
              <a:t>	</a:t>
            </a:r>
            <a:r>
              <a:rPr lang="en-AU" dirty="0" smtClean="0"/>
              <a:t>give it a label so we can refer to it and promote it.</a:t>
            </a:r>
          </a:p>
          <a:p>
            <a:pPr marL="0" indent="0">
              <a:buNone/>
            </a:pPr>
            <a:r>
              <a:rPr lang="en-AU" dirty="0" smtClean="0"/>
              <a:t>  </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102</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73568321"/>
      </p:ext>
    </p:extLst>
  </p:cSld>
  <p:clrMapOvr>
    <a:masterClrMapping/>
  </p:clrMapOvr>
  <mc:AlternateContent xmlns:mc="http://schemas.openxmlformats.org/markup-compatibility/2006" xmlns:p14="http://schemas.microsoft.com/office/powerpoint/2010/main">
    <mc:Choice Requires="p14">
      <p:transition spd="slow" p14:dur="2000" advTm="28145"/>
    </mc:Choice>
    <mc:Fallback xmlns="">
      <p:transition spd="slow" advTm="2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29631"/>
            <a:ext cx="3439865" cy="631596"/>
          </a:xfrm>
        </p:spPr>
        <p:txBody>
          <a:bodyPr>
            <a:normAutofit fontScale="90000"/>
          </a:bodyPr>
          <a:lstStyle/>
          <a:p>
            <a:r>
              <a:rPr lang="en-US" b="1" dirty="0" smtClean="0"/>
              <a:t/>
            </a:r>
            <a:br>
              <a:rPr lang="en-US" b="1" dirty="0" smtClean="0"/>
            </a:br>
            <a:r>
              <a:rPr lang="en-US" sz="4400" b="1" dirty="0" smtClean="0">
                <a:latin typeface="+mn-lt"/>
              </a:rPr>
              <a:t>Conclusion </a:t>
            </a:r>
            <a:r>
              <a:rPr lang="en-US" sz="2700" b="1" dirty="0"/>
              <a:t>(2)</a:t>
            </a:r>
            <a:endParaRPr lang="en-AU" sz="2700" b="1" dirty="0">
              <a:latin typeface="+mn-lt"/>
            </a:endParaRPr>
          </a:p>
        </p:txBody>
      </p:sp>
      <p:sp>
        <p:nvSpPr>
          <p:cNvPr id="3" name="Content Placeholder 2"/>
          <p:cNvSpPr>
            <a:spLocks noGrp="1"/>
          </p:cNvSpPr>
          <p:nvPr>
            <p:ph idx="1"/>
          </p:nvPr>
        </p:nvSpPr>
        <p:spPr>
          <a:xfrm>
            <a:off x="1308682" y="1194999"/>
            <a:ext cx="10963373" cy="5526476"/>
          </a:xfrm>
        </p:spPr>
        <p:txBody>
          <a:bodyPr>
            <a:normAutofit/>
          </a:bodyPr>
          <a:lstStyle/>
          <a:p>
            <a:pPr marL="0" indent="0">
              <a:buNone/>
            </a:pPr>
            <a:r>
              <a:rPr lang="en-AU" dirty="0"/>
              <a:t>So when a Christian evangelist or an Islamic terrorist </a:t>
            </a:r>
            <a:endParaRPr lang="en-AU" dirty="0" smtClean="0"/>
          </a:p>
          <a:p>
            <a:pPr marL="0" indent="0">
              <a:buNone/>
            </a:pPr>
            <a:r>
              <a:rPr lang="en-AU" dirty="0" smtClean="0"/>
              <a:t>	accuses </a:t>
            </a:r>
            <a:r>
              <a:rPr lang="en-AU" dirty="0"/>
              <a:t>me of having no faith, </a:t>
            </a:r>
            <a:endParaRPr lang="en-AU" dirty="0" smtClean="0"/>
          </a:p>
          <a:p>
            <a:pPr marL="914400" lvl="2" indent="0">
              <a:buNone/>
            </a:pPr>
            <a:r>
              <a:rPr lang="en-AU" sz="3200" dirty="0" smtClean="0"/>
              <a:t>no </a:t>
            </a:r>
            <a:r>
              <a:rPr lang="en-AU" sz="3200" dirty="0"/>
              <a:t>values, no meaning </a:t>
            </a:r>
            <a:r>
              <a:rPr lang="en-AU" sz="3200" dirty="0" smtClean="0"/>
              <a:t>or purpose in life, </a:t>
            </a:r>
          </a:p>
          <a:p>
            <a:pPr marL="457200" lvl="1" indent="0">
              <a:buNone/>
            </a:pPr>
            <a:r>
              <a:rPr lang="en-AU" sz="3200" dirty="0" smtClean="0"/>
              <a:t>or </a:t>
            </a:r>
            <a:r>
              <a:rPr lang="en-AU" sz="3200" dirty="0"/>
              <a:t>a sceptic says there is no reason for hope, </a:t>
            </a:r>
            <a:endParaRPr lang="en-AU" sz="3200" dirty="0" smtClean="0"/>
          </a:p>
          <a:p>
            <a:pPr marL="0" indent="0">
              <a:buNone/>
            </a:pPr>
            <a:r>
              <a:rPr lang="en-AU" dirty="0" smtClean="0"/>
              <a:t>I </a:t>
            </a:r>
            <a:r>
              <a:rPr lang="en-AU" dirty="0"/>
              <a:t>have something substantial to say.  </a:t>
            </a:r>
          </a:p>
          <a:p>
            <a:pPr marL="0" indent="0">
              <a:buNone/>
            </a:pPr>
            <a:r>
              <a:rPr lang="en-AU" dirty="0" smtClean="0"/>
              <a:t>I </a:t>
            </a:r>
            <a:r>
              <a:rPr lang="en-AU" dirty="0"/>
              <a:t>don’t have to mumble about </a:t>
            </a:r>
            <a:r>
              <a:rPr lang="en-AU" dirty="0" smtClean="0"/>
              <a:t>reason </a:t>
            </a:r>
            <a:r>
              <a:rPr lang="en-AU" dirty="0"/>
              <a:t>or science.  </a:t>
            </a:r>
            <a:endParaRPr lang="en-AU" dirty="0" smtClean="0"/>
          </a:p>
          <a:p>
            <a:pPr marL="0" indent="0">
              <a:buNone/>
            </a:pPr>
            <a:r>
              <a:rPr lang="en-AU" dirty="0" smtClean="0"/>
              <a:t>I </a:t>
            </a:r>
            <a:r>
              <a:rPr lang="en-AU" dirty="0"/>
              <a:t>know these aren’t enough</a:t>
            </a:r>
            <a:r>
              <a:rPr lang="en-AU" dirty="0" smtClean="0"/>
              <a:t>.</a:t>
            </a:r>
          </a:p>
          <a:p>
            <a:pPr marL="0" indent="0">
              <a:buNone/>
            </a:pPr>
            <a:r>
              <a:rPr lang="en-AU" dirty="0" smtClean="0"/>
              <a:t>  </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103</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8346216"/>
      </p:ext>
    </p:extLst>
  </p:cSld>
  <p:clrMapOvr>
    <a:masterClrMapping/>
  </p:clrMapOvr>
  <mc:AlternateContent xmlns:mc="http://schemas.openxmlformats.org/markup-compatibility/2006" xmlns:p14="http://schemas.microsoft.com/office/powerpoint/2010/main">
    <mc:Choice Requires="p14">
      <p:transition spd="slow" p14:dur="2000" advTm="22139"/>
    </mc:Choice>
    <mc:Fallback xmlns="">
      <p:transition spd="slow" advTm="2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213" y="109534"/>
            <a:ext cx="3439865" cy="631596"/>
          </a:xfrm>
        </p:spPr>
        <p:txBody>
          <a:bodyPr>
            <a:normAutofit fontScale="90000"/>
          </a:bodyPr>
          <a:lstStyle/>
          <a:p>
            <a:r>
              <a:rPr lang="en-US" b="1" dirty="0" smtClean="0"/>
              <a:t/>
            </a:r>
            <a:br>
              <a:rPr lang="en-US" b="1" dirty="0" smtClean="0"/>
            </a:br>
            <a:r>
              <a:rPr lang="en-US" sz="4400" b="1" dirty="0" smtClean="0">
                <a:latin typeface="+mn-lt"/>
              </a:rPr>
              <a:t>Conclusion </a:t>
            </a:r>
            <a:r>
              <a:rPr lang="en-US" sz="3100" dirty="0" smtClean="0">
                <a:latin typeface="+mn-lt"/>
              </a:rPr>
              <a:t>(3)</a:t>
            </a:r>
            <a:endParaRPr lang="en-AU" sz="3100" dirty="0">
              <a:latin typeface="+mn-lt"/>
            </a:endParaRPr>
          </a:p>
        </p:txBody>
      </p:sp>
      <p:sp>
        <p:nvSpPr>
          <p:cNvPr id="3" name="Content Placeholder 2"/>
          <p:cNvSpPr>
            <a:spLocks noGrp="1"/>
          </p:cNvSpPr>
          <p:nvPr>
            <p:ph idx="1"/>
          </p:nvPr>
        </p:nvSpPr>
        <p:spPr>
          <a:xfrm>
            <a:off x="964213" y="741130"/>
            <a:ext cx="11452842" cy="5615220"/>
          </a:xfrm>
        </p:spPr>
        <p:txBody>
          <a:bodyPr>
            <a:normAutofit lnSpcReduction="10000"/>
          </a:bodyPr>
          <a:lstStyle/>
          <a:p>
            <a:pPr marL="0" indent="0">
              <a:buNone/>
            </a:pPr>
            <a:r>
              <a:rPr lang="en-AU" dirty="0" smtClean="0"/>
              <a:t>I </a:t>
            </a:r>
            <a:r>
              <a:rPr lang="en-AU" dirty="0"/>
              <a:t>can say that I </a:t>
            </a:r>
            <a:r>
              <a:rPr lang="en-AU" i="1" dirty="0"/>
              <a:t>choose</a:t>
            </a:r>
            <a:r>
              <a:rPr lang="en-AU" dirty="0"/>
              <a:t> a set of </a:t>
            </a:r>
            <a:r>
              <a:rPr lang="en-AU" dirty="0" smtClean="0"/>
              <a:t>reasonable global </a:t>
            </a:r>
            <a:r>
              <a:rPr lang="en-AU" dirty="0"/>
              <a:t>beliefs and </a:t>
            </a:r>
            <a:r>
              <a:rPr lang="en-AU" dirty="0" smtClean="0"/>
              <a:t>values</a:t>
            </a:r>
            <a:r>
              <a:rPr lang="en-AU" dirty="0"/>
              <a:t>, </a:t>
            </a:r>
            <a:endParaRPr lang="en-AU" dirty="0" smtClean="0"/>
          </a:p>
          <a:p>
            <a:pPr marL="0" indent="0">
              <a:buNone/>
            </a:pPr>
            <a:r>
              <a:rPr lang="en-AU" dirty="0" smtClean="0"/>
              <a:t>	which </a:t>
            </a:r>
            <a:r>
              <a:rPr lang="en-AU" dirty="0"/>
              <a:t>is a sensible philosophy of life, </a:t>
            </a:r>
            <a:endParaRPr lang="en-AU" dirty="0" smtClean="0"/>
          </a:p>
          <a:p>
            <a:pPr marL="914400" lvl="2" indent="0">
              <a:buNone/>
            </a:pPr>
            <a:r>
              <a:rPr lang="en-AU" sz="3400" dirty="0" smtClean="0"/>
              <a:t>scientifically </a:t>
            </a:r>
            <a:r>
              <a:rPr lang="en-AU" sz="3400" dirty="0"/>
              <a:t>and historically valid, </a:t>
            </a:r>
            <a:endParaRPr lang="en-AU" sz="3400" dirty="0" smtClean="0"/>
          </a:p>
          <a:p>
            <a:pPr marL="0" indent="0">
              <a:buNone/>
            </a:pPr>
            <a:r>
              <a:rPr lang="en-AU" dirty="0" smtClean="0"/>
              <a:t>	continually </a:t>
            </a:r>
            <a:r>
              <a:rPr lang="en-AU" dirty="0"/>
              <a:t>evolving, emotionally satisfying, </a:t>
            </a:r>
            <a:endParaRPr lang="en-AU" dirty="0" smtClean="0"/>
          </a:p>
          <a:p>
            <a:pPr marL="0" indent="0">
              <a:buNone/>
            </a:pPr>
            <a:r>
              <a:rPr lang="en-AU" dirty="0" smtClean="0"/>
              <a:t>	providing </a:t>
            </a:r>
            <a:r>
              <a:rPr lang="en-AU" dirty="0"/>
              <a:t>rich narratives defining my place in the </a:t>
            </a:r>
            <a:r>
              <a:rPr lang="en-AU" dirty="0" smtClean="0"/>
              <a:t>universe and  </a:t>
            </a:r>
          </a:p>
          <a:p>
            <a:pPr marL="0" indent="0">
              <a:buNone/>
            </a:pPr>
            <a:r>
              <a:rPr lang="en-AU" dirty="0" smtClean="0"/>
              <a:t>	useful </a:t>
            </a:r>
            <a:r>
              <a:rPr lang="en-AU" dirty="0"/>
              <a:t>guidelines for </a:t>
            </a:r>
            <a:r>
              <a:rPr lang="en-AU" dirty="0" smtClean="0"/>
              <a:t>life,  and </a:t>
            </a:r>
            <a:r>
              <a:rPr lang="en-AU" dirty="0"/>
              <a:t>daily rituals, </a:t>
            </a:r>
            <a:endParaRPr lang="en-AU" dirty="0" smtClean="0"/>
          </a:p>
          <a:p>
            <a:pPr marL="0" indent="0">
              <a:buNone/>
            </a:pPr>
            <a:r>
              <a:rPr lang="en-AU" dirty="0"/>
              <a:t>w</a:t>
            </a:r>
            <a:r>
              <a:rPr lang="en-AU" dirty="0" smtClean="0"/>
              <a:t>hich, for want of a better label, </a:t>
            </a:r>
            <a:r>
              <a:rPr lang="en-AU" dirty="0"/>
              <a:t>I </a:t>
            </a:r>
            <a:r>
              <a:rPr lang="en-AU" dirty="0" smtClean="0"/>
              <a:t>call</a:t>
            </a:r>
          </a:p>
          <a:p>
            <a:pPr marL="0" indent="0">
              <a:spcBef>
                <a:spcPts val="0"/>
              </a:spcBef>
              <a:buNone/>
            </a:pPr>
            <a:endParaRPr lang="en-AU" dirty="0" smtClean="0"/>
          </a:p>
          <a:p>
            <a:pPr marL="0" indent="0" algn="ctr">
              <a:spcBef>
                <a:spcPts val="0"/>
              </a:spcBef>
              <a:buNone/>
            </a:pPr>
            <a:r>
              <a:rPr lang="en-AU" dirty="0"/>
              <a:t> </a:t>
            </a:r>
            <a:r>
              <a:rPr lang="en-AU" b="1" i="1" dirty="0" smtClean="0"/>
              <a:t>A Reasonable </a:t>
            </a:r>
            <a:r>
              <a:rPr lang="en-AU" b="1" i="1" dirty="0"/>
              <a:t>Global Way</a:t>
            </a:r>
            <a:r>
              <a:rPr lang="en-AU" dirty="0"/>
              <a:t>.</a:t>
            </a:r>
            <a:r>
              <a:rPr lang="en-AU" dirty="0" smtClean="0"/>
              <a:t>  </a:t>
            </a:r>
          </a:p>
          <a:p>
            <a:pPr marL="0" indent="0">
              <a:spcBef>
                <a:spcPts val="0"/>
              </a:spcBef>
              <a:buNone/>
            </a:pPr>
            <a:endParaRPr lang="en-AU" dirty="0"/>
          </a:p>
          <a:p>
            <a:pPr marL="0" indent="0" algn="ctr">
              <a:spcBef>
                <a:spcPts val="0"/>
              </a:spcBef>
              <a:buNone/>
            </a:pPr>
            <a:r>
              <a:rPr lang="en-AU" sz="2300" dirty="0"/>
              <a:t>T</a:t>
            </a:r>
            <a:r>
              <a:rPr lang="en-AU" sz="2300" dirty="0" smtClean="0"/>
              <a:t>hanks for your time.  </a:t>
            </a:r>
          </a:p>
          <a:p>
            <a:pPr marL="0" indent="0" algn="ctr">
              <a:spcBef>
                <a:spcPts val="0"/>
              </a:spcBef>
              <a:buNone/>
            </a:pPr>
            <a:endParaRPr lang="en-AU" sz="2300" dirty="0"/>
          </a:p>
          <a:p>
            <a:pPr marL="0" indent="0" algn="ctr">
              <a:spcBef>
                <a:spcPts val="0"/>
              </a:spcBef>
              <a:buNone/>
            </a:pPr>
            <a:r>
              <a:rPr lang="en-AU" sz="2300" dirty="0" smtClean="0"/>
              <a:t>For more detail go to </a:t>
            </a:r>
            <a:r>
              <a:rPr lang="en-AU" sz="2300" dirty="0" smtClean="0">
                <a:hlinkClick r:id="rId5"/>
              </a:rPr>
              <a:t>www.GlobalBeliefs.org</a:t>
            </a:r>
            <a:r>
              <a:rPr lang="en-AU" sz="2300" dirty="0" smtClean="0"/>
              <a:t>.  Send comments to </a:t>
            </a:r>
            <a:r>
              <a:rPr lang="en-AU" sz="2300" dirty="0" smtClean="0">
                <a:hlinkClick r:id="rId6"/>
              </a:rPr>
              <a:t>feedback@globalbeliefs.org</a:t>
            </a:r>
            <a:r>
              <a:rPr lang="en-AU" sz="2300" dirty="0" smtClean="0"/>
              <a:t> </a:t>
            </a:r>
            <a:endParaRPr lang="en-AU" sz="23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104</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53270057"/>
      </p:ext>
    </p:extLst>
  </p:cSld>
  <p:clrMapOvr>
    <a:masterClrMapping/>
  </p:clrMapOvr>
  <mc:AlternateContent xmlns:mc="http://schemas.openxmlformats.org/markup-compatibility/2006" xmlns:p14="http://schemas.microsoft.com/office/powerpoint/2010/main">
    <mc:Choice Requires="p14">
      <p:transition spd="slow" p14:dur="2000" advTm="49198"/>
    </mc:Choice>
    <mc:Fallback xmlns="">
      <p:transition spd="slow" advTm="49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537" y="0"/>
            <a:ext cx="2135864" cy="778256"/>
          </a:xfrm>
        </p:spPr>
        <p:txBody>
          <a:bodyPr>
            <a:noAutofit/>
          </a:bodyPr>
          <a:lstStyle/>
          <a:p>
            <a:r>
              <a:rPr lang="en-AU" sz="4000" b="1" dirty="0" smtClean="0">
                <a:latin typeface="+mn-lt"/>
              </a:rPr>
              <a:t>Values</a:t>
            </a:r>
            <a:endParaRPr lang="en-AU" sz="4000" b="1" dirty="0">
              <a:latin typeface="+mn-lt"/>
            </a:endParaRPr>
          </a:p>
        </p:txBody>
      </p:sp>
      <p:sp>
        <p:nvSpPr>
          <p:cNvPr id="3" name="Content Placeholder 2"/>
          <p:cNvSpPr>
            <a:spLocks noGrp="1"/>
          </p:cNvSpPr>
          <p:nvPr>
            <p:ph idx="1"/>
          </p:nvPr>
        </p:nvSpPr>
        <p:spPr>
          <a:xfrm>
            <a:off x="294290" y="883520"/>
            <a:ext cx="11897710" cy="5568534"/>
          </a:xfrm>
        </p:spPr>
        <p:txBody>
          <a:bodyPr>
            <a:normAutofit/>
          </a:bodyPr>
          <a:lstStyle/>
          <a:p>
            <a:pPr marL="0" indent="0">
              <a:buNone/>
            </a:pPr>
            <a:r>
              <a:rPr lang="en-AU" b="1" dirty="0" smtClean="0"/>
              <a:t>What do we mean by “values”?  How do we find “meaning”?</a:t>
            </a:r>
          </a:p>
          <a:p>
            <a:r>
              <a:rPr lang="en-AU" dirty="0" smtClean="0"/>
              <a:t>Values are </a:t>
            </a:r>
            <a:r>
              <a:rPr lang="en-AU" dirty="0"/>
              <a:t>not </a:t>
            </a:r>
            <a:r>
              <a:rPr lang="en-AU" i="1" dirty="0" smtClean="0"/>
              <a:t>things</a:t>
            </a:r>
            <a:r>
              <a:rPr lang="en-AU" dirty="0" smtClean="0"/>
              <a:t> </a:t>
            </a:r>
            <a:r>
              <a:rPr lang="en-AU" dirty="0"/>
              <a:t>infusing the ether, </a:t>
            </a:r>
            <a:endParaRPr lang="en-AU" dirty="0" smtClean="0"/>
          </a:p>
          <a:p>
            <a:pPr marL="0" indent="0">
              <a:spcBef>
                <a:spcPts val="0"/>
              </a:spcBef>
              <a:buNone/>
            </a:pPr>
            <a:r>
              <a:rPr lang="en-AU" dirty="0"/>
              <a:t>	</a:t>
            </a:r>
            <a:r>
              <a:rPr lang="en-AU" dirty="0" smtClean="0"/>
              <a:t>like a herbal tea from the celestial </a:t>
            </a:r>
            <a:r>
              <a:rPr lang="en-AU" dirty="0"/>
              <a:t>tea </a:t>
            </a:r>
            <a:r>
              <a:rPr lang="en-AU" dirty="0" smtClean="0"/>
              <a:t>pot.</a:t>
            </a:r>
            <a:endParaRPr lang="en-AU" dirty="0"/>
          </a:p>
          <a:p>
            <a:r>
              <a:rPr lang="en-AU" dirty="0" smtClean="0"/>
              <a:t>Value </a:t>
            </a:r>
            <a:r>
              <a:rPr lang="en-AU" i="1" u="sng" dirty="0"/>
              <a:t>choices</a:t>
            </a:r>
            <a:r>
              <a:rPr lang="en-AU" u="sng" dirty="0"/>
              <a:t> are based on </a:t>
            </a:r>
            <a:r>
              <a:rPr lang="en-AU" u="sng" dirty="0" smtClean="0"/>
              <a:t>beliefs</a:t>
            </a:r>
            <a:r>
              <a:rPr lang="en-AU" dirty="0" smtClean="0"/>
              <a:t> </a:t>
            </a:r>
            <a:r>
              <a:rPr lang="en-AU" dirty="0"/>
              <a:t>about </a:t>
            </a:r>
            <a:r>
              <a:rPr lang="en-AU" dirty="0" smtClean="0"/>
              <a:t>what the world is like. </a:t>
            </a:r>
          </a:p>
          <a:p>
            <a:pPr marL="0" indent="0">
              <a:spcBef>
                <a:spcPts val="1800"/>
              </a:spcBef>
              <a:spcAft>
                <a:spcPts val="1800"/>
              </a:spcAft>
              <a:buNone/>
            </a:pPr>
            <a:r>
              <a:rPr lang="en-AU" b="1" u="sng" dirty="0"/>
              <a:t> </a:t>
            </a:r>
            <a:r>
              <a:rPr lang="en-AU" b="1" u="sng" dirty="0" smtClean="0"/>
              <a:t> Our </a:t>
            </a:r>
            <a:r>
              <a:rPr lang="en-AU" b="1" u="sng" dirty="0"/>
              <a:t>choices reflect our values, and our values guide our choices</a:t>
            </a:r>
            <a:r>
              <a:rPr lang="en-AU" b="1" u="sng" dirty="0" smtClean="0"/>
              <a:t>.</a:t>
            </a:r>
          </a:p>
          <a:p>
            <a:r>
              <a:rPr lang="en-AU" dirty="0"/>
              <a:t>This is an </a:t>
            </a:r>
            <a:r>
              <a:rPr lang="en-AU" b="1" i="1" dirty="0"/>
              <a:t>action based criteria</a:t>
            </a:r>
            <a:r>
              <a:rPr lang="en-AU" dirty="0"/>
              <a:t>, focussed on our behaviour</a:t>
            </a:r>
            <a:r>
              <a:rPr lang="en-AU" dirty="0" smtClean="0"/>
              <a:t>.</a:t>
            </a:r>
          </a:p>
          <a:p>
            <a:r>
              <a:rPr lang="en-AU" dirty="0" smtClean="0"/>
              <a:t>Academic discussion about matters which have </a:t>
            </a:r>
            <a:r>
              <a:rPr lang="en-AU" dirty="0"/>
              <a:t>no impact on </a:t>
            </a:r>
            <a:r>
              <a:rPr lang="en-AU" dirty="0" smtClean="0"/>
              <a:t>our lives, such as intrinsic virtue, may be worthwhile, </a:t>
            </a:r>
            <a:r>
              <a:rPr lang="en-AU" dirty="0"/>
              <a:t>but </a:t>
            </a:r>
            <a:r>
              <a:rPr lang="en-AU" dirty="0" smtClean="0"/>
              <a:t>is not </a:t>
            </a:r>
            <a:r>
              <a:rPr lang="en-AU" dirty="0"/>
              <a:t>our </a:t>
            </a:r>
            <a:r>
              <a:rPr lang="en-AU" dirty="0" smtClean="0"/>
              <a:t>focus.</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11</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80286187"/>
      </p:ext>
    </p:extLst>
  </p:cSld>
  <p:clrMapOvr>
    <a:masterClrMapping/>
  </p:clrMapOvr>
  <mc:AlternateContent xmlns:mc="http://schemas.openxmlformats.org/markup-compatibility/2006" xmlns:p14="http://schemas.microsoft.com/office/powerpoint/2010/main">
    <mc:Choice Requires="p14">
      <p:transition spd="slow" p14:dur="2000" advTm="36706"/>
    </mc:Choice>
    <mc:Fallback xmlns="">
      <p:transition spd="slow" advTm="36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8" y="170820"/>
            <a:ext cx="5451351" cy="765051"/>
          </a:xfrm>
        </p:spPr>
        <p:txBody>
          <a:bodyPr>
            <a:normAutofit fontScale="90000"/>
          </a:bodyPr>
          <a:lstStyle/>
          <a:p>
            <a:r>
              <a:rPr lang="en-US" b="1" dirty="0" smtClean="0"/>
              <a:t/>
            </a:r>
            <a:br>
              <a:rPr lang="en-US" b="1" dirty="0" smtClean="0"/>
            </a:br>
            <a:r>
              <a:rPr lang="en-US" sz="4400" b="1" dirty="0" smtClean="0">
                <a:latin typeface="+mn-lt"/>
              </a:rPr>
              <a:t>Meaning and Purpose</a:t>
            </a:r>
            <a:endParaRPr lang="en-AU" sz="4400" b="1" dirty="0">
              <a:latin typeface="+mn-lt"/>
            </a:endParaRPr>
          </a:p>
        </p:txBody>
      </p:sp>
      <p:sp>
        <p:nvSpPr>
          <p:cNvPr id="3" name="Content Placeholder 2"/>
          <p:cNvSpPr>
            <a:spLocks noGrp="1"/>
          </p:cNvSpPr>
          <p:nvPr>
            <p:ph idx="1"/>
          </p:nvPr>
        </p:nvSpPr>
        <p:spPr>
          <a:xfrm>
            <a:off x="1052857" y="1222071"/>
            <a:ext cx="10086286" cy="5420479"/>
          </a:xfrm>
        </p:spPr>
        <p:txBody>
          <a:bodyPr>
            <a:normAutofit/>
          </a:bodyPr>
          <a:lstStyle/>
          <a:p>
            <a:pPr marL="0" indent="0">
              <a:buNone/>
            </a:pPr>
            <a:r>
              <a:rPr lang="en-AU" dirty="0"/>
              <a:t>Meaning comes from seeing our life in a wider context. </a:t>
            </a:r>
            <a:endParaRPr lang="en-AU" dirty="0" smtClean="0"/>
          </a:p>
          <a:p>
            <a:r>
              <a:rPr lang="en-AU" b="1" dirty="0"/>
              <a:t>For theists</a:t>
            </a:r>
            <a:r>
              <a:rPr lang="en-AU" dirty="0"/>
              <a:t> this context is </a:t>
            </a:r>
            <a:r>
              <a:rPr lang="en-AU" dirty="0" smtClean="0"/>
              <a:t>God(s), stories </a:t>
            </a:r>
            <a:r>
              <a:rPr lang="en-AU" dirty="0"/>
              <a:t>about </a:t>
            </a:r>
            <a:r>
              <a:rPr lang="en-AU" dirty="0" smtClean="0"/>
              <a:t>creation, </a:t>
            </a:r>
            <a:r>
              <a:rPr lang="en-AU" dirty="0"/>
              <a:t>and our relationship with </a:t>
            </a:r>
            <a:r>
              <a:rPr lang="en-AU" dirty="0" smtClean="0"/>
              <a:t>the God(s).</a:t>
            </a:r>
            <a:endParaRPr lang="en-AU" dirty="0"/>
          </a:p>
          <a:p>
            <a:r>
              <a:rPr lang="en-AU" b="1" dirty="0"/>
              <a:t>For some </a:t>
            </a:r>
            <a:r>
              <a:rPr lang="en-AU" b="1" dirty="0" smtClean="0"/>
              <a:t>other religions</a:t>
            </a:r>
            <a:r>
              <a:rPr lang="en-AU" dirty="0" smtClean="0"/>
              <a:t> the </a:t>
            </a:r>
            <a:r>
              <a:rPr lang="en-AU" dirty="0"/>
              <a:t>context </a:t>
            </a:r>
            <a:r>
              <a:rPr lang="en-AU" dirty="0" smtClean="0"/>
              <a:t>includes stories </a:t>
            </a:r>
            <a:r>
              <a:rPr lang="en-AU" dirty="0"/>
              <a:t>about nirvana and enlightenment.</a:t>
            </a:r>
            <a:endParaRPr lang="en-AU" dirty="0" smtClean="0"/>
          </a:p>
          <a:p>
            <a:pPr marL="0" indent="0">
              <a:buNone/>
            </a:pPr>
            <a:r>
              <a:rPr lang="en-AU" b="1" dirty="0"/>
              <a:t>We find purpose when we adopt a role in </a:t>
            </a:r>
            <a:r>
              <a:rPr lang="en-AU" b="1" dirty="0" smtClean="0"/>
              <a:t>a wider </a:t>
            </a:r>
            <a:r>
              <a:rPr lang="en-AU" b="1" dirty="0"/>
              <a:t>context</a:t>
            </a:r>
            <a:r>
              <a:rPr lang="en-AU" b="1" dirty="0" smtClean="0"/>
              <a:t>.</a:t>
            </a:r>
          </a:p>
          <a:p>
            <a:pPr marL="0" indent="0">
              <a:buNone/>
            </a:pPr>
            <a:r>
              <a:rPr lang="en-AU" dirty="0"/>
              <a:t>How </a:t>
            </a:r>
            <a:r>
              <a:rPr lang="en-AU" b="1" dirty="0"/>
              <a:t>can an Atheist</a:t>
            </a:r>
            <a:r>
              <a:rPr lang="en-AU" dirty="0"/>
              <a:t> obtain valid values and find meaning </a:t>
            </a:r>
          </a:p>
          <a:p>
            <a:pPr marL="0" indent="0">
              <a:spcBef>
                <a:spcPts val="0"/>
              </a:spcBef>
              <a:buNone/>
            </a:pPr>
            <a:r>
              <a:rPr lang="en-AU" dirty="0" smtClean="0"/>
              <a:t>	in </a:t>
            </a:r>
            <a:r>
              <a:rPr lang="en-AU" dirty="0"/>
              <a:t>some similar context, with acceptable stories, </a:t>
            </a:r>
          </a:p>
          <a:p>
            <a:pPr marL="0" indent="0">
              <a:spcBef>
                <a:spcPts val="0"/>
              </a:spcBef>
              <a:buNone/>
            </a:pPr>
            <a:r>
              <a:rPr lang="en-AU" dirty="0" smtClean="0"/>
              <a:t>	without </a:t>
            </a:r>
            <a:r>
              <a:rPr lang="en-AU" dirty="0"/>
              <a:t>invoking the supernatural</a:t>
            </a:r>
            <a:r>
              <a:rPr lang="en-AU"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12</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7740374"/>
      </p:ext>
    </p:extLst>
  </p:cSld>
  <p:clrMapOvr>
    <a:masterClrMapping/>
  </p:clrMapOvr>
  <mc:AlternateContent xmlns:mc="http://schemas.openxmlformats.org/markup-compatibility/2006" xmlns:p14="http://schemas.microsoft.com/office/powerpoint/2010/main">
    <mc:Choice Requires="p14">
      <p:transition spd="slow" p14:dur="2000" advTm="34657"/>
    </mc:Choice>
    <mc:Fallback xmlns="">
      <p:transition spd="slow" advTm="34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109" y="220717"/>
            <a:ext cx="7478064" cy="778256"/>
          </a:xfrm>
        </p:spPr>
        <p:txBody>
          <a:bodyPr>
            <a:noAutofit/>
          </a:bodyPr>
          <a:lstStyle/>
          <a:p>
            <a:r>
              <a:rPr lang="en-AU" sz="4400" b="1" dirty="0"/>
              <a:t>Reasonable – Corrigible – Beliefs</a:t>
            </a:r>
          </a:p>
        </p:txBody>
      </p:sp>
      <p:sp>
        <p:nvSpPr>
          <p:cNvPr id="3" name="Content Placeholder 2"/>
          <p:cNvSpPr>
            <a:spLocks noGrp="1"/>
          </p:cNvSpPr>
          <p:nvPr>
            <p:ph idx="1"/>
          </p:nvPr>
        </p:nvSpPr>
        <p:spPr>
          <a:xfrm>
            <a:off x="624236" y="1248645"/>
            <a:ext cx="11393593" cy="5472830"/>
          </a:xfrm>
        </p:spPr>
        <p:txBody>
          <a:bodyPr>
            <a:normAutofit/>
          </a:bodyPr>
          <a:lstStyle/>
          <a:p>
            <a:pPr marL="0" indent="0">
              <a:buNone/>
            </a:pPr>
            <a:r>
              <a:rPr lang="en-AU" dirty="0"/>
              <a:t>The beliefs I’m talking about are </a:t>
            </a:r>
            <a:r>
              <a:rPr lang="en-AU" b="1" i="1" dirty="0"/>
              <a:t>corrigible – they can be </a:t>
            </a:r>
            <a:r>
              <a:rPr lang="en-AU" b="1" i="1" dirty="0" smtClean="0"/>
              <a:t>corrected</a:t>
            </a:r>
            <a:r>
              <a:rPr lang="en-AU" dirty="0" smtClean="0"/>
              <a:t>:</a:t>
            </a:r>
            <a:endParaRPr lang="en-AU" b="1" dirty="0" smtClean="0"/>
          </a:p>
          <a:p>
            <a:pPr lvl="2"/>
            <a:r>
              <a:rPr lang="en-AU" sz="3200" dirty="0"/>
              <a:t>They are tentative, working hypotheses;</a:t>
            </a:r>
            <a:endParaRPr lang="en-AU" sz="3200" dirty="0" smtClean="0"/>
          </a:p>
          <a:p>
            <a:pPr lvl="2"/>
            <a:r>
              <a:rPr lang="en-AU" sz="3200" dirty="0"/>
              <a:t>not fixed, arbitrary, or dogmatic, </a:t>
            </a:r>
            <a:endParaRPr lang="en-AU" sz="3200" dirty="0" smtClean="0"/>
          </a:p>
          <a:p>
            <a:pPr lvl="2"/>
            <a:r>
              <a:rPr lang="en-AU" sz="3200" dirty="0" smtClean="0"/>
              <a:t>not held </a:t>
            </a:r>
            <a:r>
              <a:rPr lang="en-AU" sz="3200" dirty="0"/>
              <a:t>on faith alone when we don’t really know, but </a:t>
            </a:r>
            <a:endParaRPr lang="en-AU" sz="3200" i="1" dirty="0" smtClean="0"/>
          </a:p>
          <a:p>
            <a:pPr lvl="2"/>
            <a:r>
              <a:rPr lang="en-AU" sz="3200" dirty="0"/>
              <a:t>as far as possible directly based on, or consistent with, reason and the </a:t>
            </a:r>
            <a:r>
              <a:rPr lang="en-AU" sz="3200" dirty="0" smtClean="0"/>
              <a:t>evidence. </a:t>
            </a:r>
            <a:endParaRPr lang="en-AU" sz="3200" i="1" dirty="0"/>
          </a:p>
          <a:p>
            <a:pPr marL="360000" lvl="2" indent="0">
              <a:buNone/>
            </a:pPr>
            <a:r>
              <a:rPr lang="en-AU" sz="3200" dirty="0" smtClean="0"/>
              <a:t>Our beliefs can change </a:t>
            </a:r>
            <a:r>
              <a:rPr lang="en-AU" sz="3200" dirty="0"/>
              <a:t>as we gain more evidence </a:t>
            </a:r>
            <a:r>
              <a:rPr lang="en-AU" sz="3200" dirty="0" smtClean="0"/>
              <a:t>and </a:t>
            </a:r>
            <a:r>
              <a:rPr lang="en-AU" sz="3200" dirty="0"/>
              <a:t>insight  </a:t>
            </a:r>
            <a:r>
              <a:rPr lang="en-AU" sz="3200" dirty="0" smtClean="0"/>
              <a:t>   and </a:t>
            </a:r>
            <a:r>
              <a:rPr lang="en-AU" sz="3200" dirty="0"/>
              <a:t>refine our reasoning</a:t>
            </a:r>
            <a:r>
              <a:rPr lang="en-AU" sz="3200" dirty="0" smtClean="0"/>
              <a:t>.</a:t>
            </a:r>
            <a:endParaRPr lang="en-AU" sz="3200" i="1"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13</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11170982"/>
      </p:ext>
    </p:extLst>
  </p:cSld>
  <p:clrMapOvr>
    <a:masterClrMapping/>
  </p:clrMapOvr>
  <mc:AlternateContent xmlns:mc="http://schemas.openxmlformats.org/markup-compatibility/2006" xmlns:p14="http://schemas.microsoft.com/office/powerpoint/2010/main">
    <mc:Choice Requires="p14">
      <p:transition spd="slow" p14:dur="2000" advTm="28120"/>
    </mc:Choice>
    <mc:Fallback xmlns="">
      <p:transition spd="slow" advTm="2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536" y="0"/>
            <a:ext cx="3911737" cy="778256"/>
          </a:xfrm>
        </p:spPr>
        <p:txBody>
          <a:bodyPr>
            <a:noAutofit/>
          </a:bodyPr>
          <a:lstStyle/>
          <a:p>
            <a:r>
              <a:rPr lang="en-AU" sz="4400" b="1" dirty="0" smtClean="0"/>
              <a:t>Belief and Faith</a:t>
            </a:r>
            <a:endParaRPr lang="en-AU" sz="4400" b="1" dirty="0"/>
          </a:p>
        </p:txBody>
      </p:sp>
      <p:sp>
        <p:nvSpPr>
          <p:cNvPr id="3" name="Content Placeholder 2"/>
          <p:cNvSpPr>
            <a:spLocks noGrp="1"/>
          </p:cNvSpPr>
          <p:nvPr>
            <p:ph idx="1"/>
          </p:nvPr>
        </p:nvSpPr>
        <p:spPr>
          <a:xfrm>
            <a:off x="482321" y="883520"/>
            <a:ext cx="11264202" cy="5472830"/>
          </a:xfrm>
        </p:spPr>
        <p:txBody>
          <a:bodyPr>
            <a:normAutofit/>
          </a:bodyPr>
          <a:lstStyle/>
          <a:p>
            <a:pPr marL="0" indent="0">
              <a:buNone/>
            </a:pPr>
            <a:r>
              <a:rPr lang="en-AU" dirty="0"/>
              <a:t>When there is uncertain or conflicting evidence:</a:t>
            </a:r>
            <a:endParaRPr lang="en-AU" b="1" dirty="0" smtClean="0"/>
          </a:p>
          <a:p>
            <a:pPr marL="540000" lvl="2"/>
            <a:r>
              <a:rPr lang="en-AU" sz="3200" i="1" dirty="0"/>
              <a:t>If it is </a:t>
            </a:r>
            <a:r>
              <a:rPr lang="en-AU" sz="3200" i="1" dirty="0" smtClean="0"/>
              <a:t>possible</a:t>
            </a:r>
            <a:r>
              <a:rPr lang="en-AU" sz="3200" dirty="0" smtClean="0"/>
              <a:t> </a:t>
            </a:r>
          </a:p>
          <a:p>
            <a:pPr marL="914400" lvl="2" indent="0">
              <a:buNone/>
            </a:pPr>
            <a:r>
              <a:rPr lang="en-AU" sz="3200" dirty="0" smtClean="0"/>
              <a:t>  we </a:t>
            </a:r>
            <a:r>
              <a:rPr lang="en-AU" sz="3200" dirty="0"/>
              <a:t>must accept our ignorance and not jump to </a:t>
            </a:r>
            <a:r>
              <a:rPr lang="en-AU" sz="3200" dirty="0" smtClean="0"/>
              <a:t>conclusions.</a:t>
            </a:r>
          </a:p>
          <a:p>
            <a:pPr marL="540000" lvl="2"/>
            <a:r>
              <a:rPr lang="en-AU" sz="3200" i="1" dirty="0" smtClean="0"/>
              <a:t>But often </a:t>
            </a:r>
            <a:r>
              <a:rPr lang="en-AU" sz="3200" i="1" dirty="0"/>
              <a:t>that isn’t possible</a:t>
            </a:r>
            <a:r>
              <a:rPr lang="en-AU" sz="3200" dirty="0"/>
              <a:t>: </a:t>
            </a:r>
            <a:endParaRPr lang="en-AU" sz="3200" dirty="0" smtClean="0"/>
          </a:p>
          <a:p>
            <a:pPr marL="1371600" lvl="3" indent="0">
              <a:buNone/>
            </a:pPr>
            <a:r>
              <a:rPr lang="en-AU" sz="3200" b="1" dirty="0" smtClean="0"/>
              <a:t>then we </a:t>
            </a:r>
            <a:r>
              <a:rPr lang="en-AU" sz="3200" b="1" dirty="0"/>
              <a:t>have to make a choice, </a:t>
            </a:r>
            <a:endParaRPr lang="en-AU" sz="3200" b="1" dirty="0" smtClean="0"/>
          </a:p>
          <a:p>
            <a:pPr marL="1371600" lvl="3" indent="0">
              <a:buNone/>
            </a:pPr>
            <a:r>
              <a:rPr lang="en-AU" sz="3200" b="1" dirty="0" smtClean="0"/>
              <a:t>to </a:t>
            </a:r>
            <a:r>
              <a:rPr lang="en-AU" sz="3200" b="1" dirty="0"/>
              <a:t>act or not, as best we can</a:t>
            </a:r>
            <a:r>
              <a:rPr lang="en-AU" sz="3200" b="1" dirty="0" smtClean="0"/>
              <a:t>.</a:t>
            </a:r>
          </a:p>
          <a:p>
            <a:pPr marL="1371600" lvl="3" indent="0">
              <a:buNone/>
            </a:pPr>
            <a:r>
              <a:rPr lang="en-AU" sz="3200" dirty="0"/>
              <a:t>This is </a:t>
            </a:r>
            <a:r>
              <a:rPr lang="en-AU" sz="3200" b="1" dirty="0" smtClean="0"/>
              <a:t>a </a:t>
            </a:r>
            <a:r>
              <a:rPr lang="en-AU" sz="3200" b="1" dirty="0"/>
              <a:t>leap of </a:t>
            </a:r>
            <a:r>
              <a:rPr lang="en-AU" sz="3200" b="1" dirty="0" smtClean="0"/>
              <a:t>faith</a:t>
            </a:r>
            <a:r>
              <a:rPr lang="en-AU" sz="3200" dirty="0"/>
              <a:t>:</a:t>
            </a:r>
            <a:r>
              <a:rPr lang="en-AU" sz="3200" dirty="0" smtClean="0"/>
              <a:t> simply </a:t>
            </a:r>
            <a:r>
              <a:rPr lang="en-AU" sz="3200" dirty="0"/>
              <a:t>making a choice </a:t>
            </a:r>
            <a:r>
              <a:rPr lang="en-AU" sz="3200" dirty="0" smtClean="0"/>
              <a:t>			on </a:t>
            </a:r>
            <a:r>
              <a:rPr lang="en-AU" sz="3200" dirty="0"/>
              <a:t>the </a:t>
            </a:r>
            <a:r>
              <a:rPr lang="en-AU" sz="3200" dirty="0" smtClean="0"/>
              <a:t>evidence we have to hand, hoping it will be OK.</a:t>
            </a:r>
          </a:p>
          <a:p>
            <a:pPr marL="1371600" lvl="3" indent="0">
              <a:buNone/>
            </a:pPr>
            <a:r>
              <a:rPr lang="en-AU" sz="3200" dirty="0" smtClean="0"/>
              <a:t>This </a:t>
            </a:r>
            <a:r>
              <a:rPr lang="en-AU" sz="3200" b="1" dirty="0"/>
              <a:t>faith is </a:t>
            </a:r>
            <a:r>
              <a:rPr lang="en-AU" sz="3200" b="1" dirty="0" smtClean="0"/>
              <a:t>minimal</a:t>
            </a:r>
            <a:r>
              <a:rPr lang="en-AU" sz="3200" dirty="0" smtClean="0"/>
              <a:t>. The choice is forced on </a:t>
            </a:r>
            <a:r>
              <a:rPr lang="en-AU" sz="3200" dirty="0"/>
              <a:t>us.</a:t>
            </a:r>
            <a:endParaRPr lang="en-AU" sz="3200" dirty="0" smtClean="0"/>
          </a:p>
          <a:p>
            <a:pPr marL="457200" lvl="1" indent="0">
              <a:buNone/>
            </a:pPr>
            <a:r>
              <a:rPr lang="en-AU" sz="3200" dirty="0" smtClean="0"/>
              <a:t>It would be silly to make a leap of faith </a:t>
            </a:r>
            <a:r>
              <a:rPr lang="en-AU" sz="3200" b="1" dirty="0" smtClean="0"/>
              <a:t>despite </a:t>
            </a:r>
            <a:r>
              <a:rPr lang="en-AU" sz="3200" dirty="0" smtClean="0"/>
              <a:t>the available evidence or when it’s </a:t>
            </a:r>
            <a:r>
              <a:rPr lang="en-AU" sz="3200" b="1" dirty="0" smtClean="0"/>
              <a:t>not necessary</a:t>
            </a:r>
            <a:r>
              <a:rPr lang="en-AU" sz="3200" dirty="0" smtClean="0"/>
              <a:t>.</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14</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46621723"/>
      </p:ext>
    </p:extLst>
  </p:cSld>
  <p:clrMapOvr>
    <a:masterClrMapping/>
  </p:clrMapOvr>
  <mc:AlternateContent xmlns:mc="http://schemas.openxmlformats.org/markup-compatibility/2006" xmlns:p14="http://schemas.microsoft.com/office/powerpoint/2010/main">
    <mc:Choice Requires="p14">
      <p:transition spd="slow" p14:dur="2000" advTm="36669"/>
    </mc:Choice>
    <mc:Fallback xmlns="">
      <p:transition spd="slow" advTm="3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69" y="2250833"/>
            <a:ext cx="9388777" cy="2210636"/>
          </a:xfrm>
        </p:spPr>
        <p:txBody>
          <a:bodyPr>
            <a:normAutofit/>
          </a:bodyPr>
          <a:lstStyle/>
          <a:p>
            <a:pPr marL="0" indent="0" algn="ctr">
              <a:buNone/>
            </a:pPr>
            <a:r>
              <a:rPr lang="en-AU" sz="3600" b="1" dirty="0" smtClean="0"/>
              <a:t>So let’s start with our </a:t>
            </a:r>
            <a:r>
              <a:rPr lang="en-AU" sz="3600" b="1" dirty="0"/>
              <a:t>theoretical analysis.  </a:t>
            </a:r>
            <a:endParaRPr lang="en-AU" sz="3600" b="1" dirty="0" smtClean="0"/>
          </a:p>
          <a:p>
            <a:pPr marL="0" indent="0" algn="ctr">
              <a:buNone/>
            </a:pPr>
            <a:r>
              <a:rPr lang="en-AU" sz="3600" b="1" dirty="0" smtClean="0"/>
              <a:t>We consider epistemology, metaphysics, theology, mind, ethics &amp; aesthetics.</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15</a:t>
            </a:fld>
            <a:endParaRPr lang="en-AU"/>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85656071"/>
      </p:ext>
    </p:extLst>
  </p:cSld>
  <p:clrMapOvr>
    <a:masterClrMapping/>
  </p:clrMapOvr>
  <mc:AlternateContent xmlns:mc="http://schemas.openxmlformats.org/markup-compatibility/2006" xmlns:p14="http://schemas.microsoft.com/office/powerpoint/2010/main">
    <mc:Choice Requires="p14">
      <p:transition spd="slow" p14:dur="2000" advTm="10262"/>
    </mc:Choice>
    <mc:Fallback xmlns="">
      <p:transition spd="slow" advTm="10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33" y="151266"/>
            <a:ext cx="9859635" cy="982226"/>
          </a:xfrm>
        </p:spPr>
        <p:txBody>
          <a:bodyPr>
            <a:normAutofit/>
          </a:bodyPr>
          <a:lstStyle/>
          <a:p>
            <a:r>
              <a:rPr lang="en-AU" sz="5400" b="1" dirty="0"/>
              <a:t>1. Theoretical Analysis: </a:t>
            </a:r>
            <a:r>
              <a:rPr lang="en-AU" sz="5400" b="1" dirty="0" smtClean="0"/>
              <a:t>Philosophy</a:t>
            </a:r>
            <a:endParaRPr lang="en-AU" sz="5400" dirty="0"/>
          </a:p>
        </p:txBody>
      </p:sp>
      <p:sp>
        <p:nvSpPr>
          <p:cNvPr id="3" name="Content Placeholder 2"/>
          <p:cNvSpPr>
            <a:spLocks noGrp="1"/>
          </p:cNvSpPr>
          <p:nvPr>
            <p:ph idx="1"/>
          </p:nvPr>
        </p:nvSpPr>
        <p:spPr>
          <a:xfrm>
            <a:off x="542612" y="2048783"/>
            <a:ext cx="11435024" cy="5403850"/>
          </a:xfrm>
        </p:spPr>
        <p:txBody>
          <a:bodyPr/>
          <a:lstStyle/>
          <a:p>
            <a:pPr marL="0" indent="0">
              <a:buNone/>
            </a:pPr>
            <a:r>
              <a:rPr lang="en-AU" sz="3600" dirty="0" smtClean="0"/>
              <a:t>But </a:t>
            </a:r>
            <a:r>
              <a:rPr lang="en-AU" sz="3600" dirty="0"/>
              <a:t>everyone has “a philosophy” even if we can’t spell it out, </a:t>
            </a:r>
            <a:endParaRPr lang="en-AU" sz="3600" dirty="0" smtClean="0"/>
          </a:p>
          <a:p>
            <a:r>
              <a:rPr lang="en-AU" sz="3600" dirty="0" smtClean="0"/>
              <a:t>absorbed </a:t>
            </a:r>
            <a:r>
              <a:rPr lang="en-AU" sz="3600" dirty="0"/>
              <a:t>from our family, school and community, </a:t>
            </a:r>
            <a:endParaRPr lang="en-AU" sz="3600" dirty="0" smtClean="0"/>
          </a:p>
          <a:p>
            <a:r>
              <a:rPr lang="en-AU" sz="3600" dirty="0" smtClean="0"/>
              <a:t>often </a:t>
            </a:r>
            <a:r>
              <a:rPr lang="en-AU" sz="3600" dirty="0"/>
              <a:t>based on 100 year old science, 1000s of years old religion, and the latest 10 seconds on social media</a:t>
            </a:r>
            <a:r>
              <a:rPr lang="en-AU" sz="3600" dirty="0" smtClean="0"/>
              <a:t>.</a:t>
            </a:r>
          </a:p>
          <a:p>
            <a:pPr marL="0" indent="0">
              <a:buNone/>
            </a:pPr>
            <a:r>
              <a:rPr lang="en-AU" sz="3600" dirty="0" smtClean="0"/>
              <a:t>  </a:t>
            </a:r>
          </a:p>
          <a:p>
            <a:pPr marL="914400" lvl="2" indent="0">
              <a:buNone/>
            </a:pPr>
            <a:r>
              <a:rPr lang="en-US" sz="4000" dirty="0" smtClean="0"/>
              <a:t>Our </a:t>
            </a:r>
            <a:r>
              <a:rPr lang="en-US" sz="4000" dirty="0"/>
              <a:t>philosophy is how we view the world, </a:t>
            </a:r>
            <a:r>
              <a:rPr lang="en-US" sz="4000" dirty="0" smtClean="0"/>
              <a:t>		our </a:t>
            </a:r>
            <a:r>
              <a:rPr lang="en-US" sz="4000" dirty="0"/>
              <a:t>basic response to life</a:t>
            </a:r>
            <a:r>
              <a:rPr lang="en-US" sz="4000" dirty="0" smtClean="0"/>
              <a:t>.  </a:t>
            </a:r>
            <a:endParaRPr lang="en-AU" sz="4000" dirty="0"/>
          </a:p>
        </p:txBody>
      </p:sp>
      <p:sp>
        <p:nvSpPr>
          <p:cNvPr id="4" name="Text Placeholder 3"/>
          <p:cNvSpPr>
            <a:spLocks noGrp="1"/>
          </p:cNvSpPr>
          <p:nvPr>
            <p:ph type="body" sz="half" idx="2"/>
          </p:nvPr>
        </p:nvSpPr>
        <p:spPr>
          <a:xfrm>
            <a:off x="1536566" y="1215851"/>
            <a:ext cx="9365895" cy="832932"/>
          </a:xfrm>
        </p:spPr>
        <p:txBody>
          <a:bodyPr>
            <a:normAutofit/>
          </a:bodyPr>
          <a:lstStyle/>
          <a:p>
            <a:r>
              <a:rPr lang="en-AU" sz="3600" dirty="0"/>
              <a:t>Most people don’t care a hoot about philosophy.  </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16</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38142488"/>
      </p:ext>
    </p:extLst>
  </p:cSld>
  <p:clrMapOvr>
    <a:masterClrMapping/>
  </p:clrMapOvr>
  <mc:AlternateContent xmlns:mc="http://schemas.openxmlformats.org/markup-compatibility/2006" xmlns:p14="http://schemas.microsoft.com/office/powerpoint/2010/main">
    <mc:Choice Requires="p14">
      <p:transition spd="slow" p14:dur="2000" advTm="26553"/>
    </mc:Choice>
    <mc:Fallback xmlns="">
      <p:transition spd="slow" advTm="26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61" y="0"/>
            <a:ext cx="3242675" cy="924339"/>
          </a:xfrm>
        </p:spPr>
        <p:txBody>
          <a:bodyPr>
            <a:normAutofit fontScale="90000"/>
          </a:bodyPr>
          <a:lstStyle/>
          <a:p>
            <a:r>
              <a:rPr lang="en-AU" sz="4800" dirty="0" smtClean="0">
                <a:latin typeface="+mn-lt"/>
              </a:rPr>
              <a:t>Philosophy </a:t>
            </a:r>
            <a:r>
              <a:rPr lang="en-AU" sz="3100" dirty="0" smtClean="0">
                <a:latin typeface="+mn-lt"/>
              </a:rPr>
              <a:t>(2)</a:t>
            </a:r>
            <a:endParaRPr lang="en-AU" sz="3100" dirty="0">
              <a:latin typeface="+mn-lt"/>
            </a:endParaRPr>
          </a:p>
        </p:txBody>
      </p:sp>
      <p:sp>
        <p:nvSpPr>
          <p:cNvPr id="3" name="Content Placeholder 2"/>
          <p:cNvSpPr>
            <a:spLocks noGrp="1"/>
          </p:cNvSpPr>
          <p:nvPr>
            <p:ph idx="1"/>
          </p:nvPr>
        </p:nvSpPr>
        <p:spPr>
          <a:xfrm>
            <a:off x="724933" y="994787"/>
            <a:ext cx="11212509" cy="4712677"/>
          </a:xfrm>
        </p:spPr>
        <p:txBody>
          <a:bodyPr>
            <a:normAutofit/>
          </a:bodyPr>
          <a:lstStyle/>
          <a:p>
            <a:r>
              <a:rPr lang="en-US" dirty="0"/>
              <a:t>Our core choices aren’t scientific or historical </a:t>
            </a:r>
            <a:r>
              <a:rPr lang="en-US" dirty="0" smtClean="0"/>
              <a:t>conclusions</a:t>
            </a:r>
            <a:r>
              <a:rPr lang="en-AU" dirty="0" smtClean="0"/>
              <a:t> </a:t>
            </a:r>
          </a:p>
          <a:p>
            <a:pPr marL="0" indent="0">
              <a:spcBef>
                <a:spcPts val="0"/>
              </a:spcBef>
              <a:buNone/>
            </a:pPr>
            <a:r>
              <a:rPr lang="en-AU" dirty="0" smtClean="0"/>
              <a:t>	</a:t>
            </a:r>
            <a:r>
              <a:rPr lang="en-US" dirty="0"/>
              <a:t>based solely on reason and the evidence</a:t>
            </a:r>
            <a:r>
              <a:rPr lang="en-AU" dirty="0" smtClean="0"/>
              <a:t>.  </a:t>
            </a:r>
          </a:p>
          <a:p>
            <a:pPr marL="0" indent="0">
              <a:spcBef>
                <a:spcPts val="0"/>
              </a:spcBef>
              <a:buNone/>
            </a:pPr>
            <a:r>
              <a:rPr lang="en-AU" dirty="0" smtClean="0"/>
              <a:t>	</a:t>
            </a:r>
            <a:r>
              <a:rPr lang="en-US" dirty="0"/>
              <a:t>despite what some skeptics or rationalists </a:t>
            </a:r>
            <a:r>
              <a:rPr lang="en-US" dirty="0" smtClean="0"/>
              <a:t>might say</a:t>
            </a:r>
            <a:r>
              <a:rPr lang="en-AU" dirty="0" smtClean="0"/>
              <a:t>.</a:t>
            </a:r>
            <a:endParaRPr lang="en-US" sz="3600" dirty="0" smtClean="0"/>
          </a:p>
          <a:p>
            <a:r>
              <a:rPr lang="en-US" dirty="0" smtClean="0"/>
              <a:t>They </a:t>
            </a:r>
            <a:r>
              <a:rPr lang="en-US" dirty="0"/>
              <a:t>are philosophical choices based on what we know and feel. </a:t>
            </a:r>
            <a:endParaRPr lang="en-US" dirty="0" smtClean="0"/>
          </a:p>
          <a:p>
            <a:r>
              <a:rPr lang="en-US" dirty="0" smtClean="0"/>
              <a:t>We </a:t>
            </a:r>
            <a:r>
              <a:rPr lang="en-US" dirty="0"/>
              <a:t>can’t establish scientifically that: </a:t>
            </a:r>
            <a:endParaRPr lang="en-AU" dirty="0"/>
          </a:p>
          <a:p>
            <a:pPr marL="0" indent="0">
              <a:spcBef>
                <a:spcPts val="0"/>
              </a:spcBef>
              <a:buNone/>
            </a:pPr>
            <a:r>
              <a:rPr lang="en-AU" dirty="0"/>
              <a:t>	</a:t>
            </a:r>
            <a:r>
              <a:rPr lang="en-US" dirty="0"/>
              <a:t>the truth exists, the world is rational, </a:t>
            </a:r>
          </a:p>
          <a:p>
            <a:pPr marL="914400" lvl="2" indent="0">
              <a:spcBef>
                <a:spcPts val="0"/>
              </a:spcBef>
              <a:buNone/>
            </a:pPr>
            <a:r>
              <a:rPr lang="en-US" sz="3200" dirty="0"/>
              <a:t>life is worth living, loving is better than hating, </a:t>
            </a:r>
          </a:p>
          <a:p>
            <a:pPr marL="914400" lvl="2" indent="0">
              <a:spcBef>
                <a:spcPts val="0"/>
              </a:spcBef>
              <a:buNone/>
            </a:pPr>
            <a:r>
              <a:rPr lang="en-US" sz="3200" dirty="0"/>
              <a:t>it’s good to be good, and hope for the future is valid.</a:t>
            </a:r>
            <a:endParaRPr lang="en-AU" sz="3200" dirty="0"/>
          </a:p>
          <a:p>
            <a:pPr marL="0" indent="0">
              <a:spcBef>
                <a:spcPts val="0"/>
              </a:spcBef>
              <a:buNone/>
            </a:pPr>
            <a:r>
              <a:rPr lang="en-AU" dirty="0"/>
              <a:t>But most of us believe </a:t>
            </a:r>
            <a:r>
              <a:rPr lang="en-AU" dirty="0" smtClean="0"/>
              <a:t>these things.</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17</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07837830"/>
      </p:ext>
    </p:extLst>
  </p:cSld>
  <p:clrMapOvr>
    <a:masterClrMapping/>
  </p:clrMapOvr>
  <mc:AlternateContent xmlns:mc="http://schemas.openxmlformats.org/markup-compatibility/2006" xmlns:p14="http://schemas.microsoft.com/office/powerpoint/2010/main">
    <mc:Choice Requires="p14">
      <p:transition spd="slow" p14:dur="2000" advTm="30545"/>
    </mc:Choice>
    <mc:Fallback xmlns="">
      <p:transition spd="slow" advTm="3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178" y="0"/>
            <a:ext cx="4628560" cy="1229019"/>
          </a:xfrm>
        </p:spPr>
        <p:txBody>
          <a:bodyPr>
            <a:normAutofit fontScale="90000"/>
          </a:bodyPr>
          <a:lstStyle/>
          <a:p>
            <a:r>
              <a:rPr lang="en-AU" sz="5300" b="1" i="1" dirty="0"/>
              <a:t>1.1 Epistemology</a:t>
            </a:r>
            <a:r>
              <a:rPr lang="en-AU" b="1" i="1" dirty="0"/>
              <a:t/>
            </a:r>
            <a:br>
              <a:rPr lang="en-AU" b="1" i="1" dirty="0"/>
            </a:br>
            <a:endParaRPr lang="en-AU" dirty="0"/>
          </a:p>
        </p:txBody>
      </p:sp>
      <p:sp>
        <p:nvSpPr>
          <p:cNvPr id="3" name="Content Placeholder 2"/>
          <p:cNvSpPr>
            <a:spLocks noGrp="1"/>
          </p:cNvSpPr>
          <p:nvPr>
            <p:ph idx="1"/>
          </p:nvPr>
        </p:nvSpPr>
        <p:spPr>
          <a:xfrm>
            <a:off x="1184567" y="883827"/>
            <a:ext cx="9756742" cy="5974173"/>
          </a:xfrm>
        </p:spPr>
        <p:txBody>
          <a:bodyPr>
            <a:normAutofit fontScale="92500"/>
          </a:bodyPr>
          <a:lstStyle/>
          <a:p>
            <a:pPr marL="0" indent="0">
              <a:buNone/>
            </a:pPr>
            <a:r>
              <a:rPr lang="en-AU" dirty="0" smtClean="0"/>
              <a:t>The </a:t>
            </a:r>
            <a:r>
              <a:rPr lang="en-AU" dirty="0"/>
              <a:t>big philosophical question is: </a:t>
            </a:r>
            <a:r>
              <a:rPr lang="en-AU" dirty="0" smtClean="0"/>
              <a:t>What </a:t>
            </a:r>
            <a:r>
              <a:rPr lang="en-AU" dirty="0"/>
              <a:t>is Truth?</a:t>
            </a:r>
          </a:p>
          <a:p>
            <a:pPr marL="0" indent="0">
              <a:buNone/>
            </a:pPr>
            <a:r>
              <a:rPr lang="en-AU" b="1" dirty="0" smtClean="0"/>
              <a:t>Whether we have “free will” is a fundamental dilemma.</a:t>
            </a:r>
            <a:r>
              <a:rPr lang="en-AU" i="1" dirty="0" smtClean="0"/>
              <a:t> </a:t>
            </a:r>
          </a:p>
          <a:p>
            <a:pPr marL="0" indent="0">
              <a:buNone/>
            </a:pPr>
            <a:r>
              <a:rPr lang="en-AU" i="1" dirty="0" smtClean="0"/>
              <a:t>On </a:t>
            </a:r>
            <a:r>
              <a:rPr lang="en-AU" i="1" dirty="0"/>
              <a:t>the one </a:t>
            </a:r>
            <a:r>
              <a:rPr lang="en-AU" i="1" dirty="0" smtClean="0"/>
              <a:t>hand: </a:t>
            </a:r>
          </a:p>
          <a:p>
            <a:pPr marL="457200" lvl="1" indent="0">
              <a:buNone/>
            </a:pPr>
            <a:r>
              <a:rPr lang="en-AU" b="1" i="1" dirty="0"/>
              <a:t>E</a:t>
            </a:r>
            <a:r>
              <a:rPr lang="en-AU" b="1" i="1" dirty="0" smtClean="0"/>
              <a:t>verything </a:t>
            </a:r>
            <a:r>
              <a:rPr lang="en-AU" b="1" i="1" dirty="0"/>
              <a:t>that happens is either caused or chaotic!</a:t>
            </a:r>
            <a:endParaRPr lang="en-AU" b="1" dirty="0"/>
          </a:p>
          <a:p>
            <a:pPr marL="1011600" lvl="2" indent="-457200">
              <a:buFont typeface="Wingdings" panose="05000000000000000000" pitchFamily="2" charset="2"/>
              <a:buChar char="v"/>
            </a:pPr>
            <a:r>
              <a:rPr lang="en-AU" sz="2800" dirty="0"/>
              <a:t>It might be that all our thoughts, beliefs and values are </a:t>
            </a:r>
            <a:r>
              <a:rPr lang="en-AU" sz="2800" b="1" dirty="0"/>
              <a:t>caused</a:t>
            </a:r>
            <a:r>
              <a:rPr lang="en-AU" sz="2800" dirty="0"/>
              <a:t> by the laws of </a:t>
            </a:r>
            <a:r>
              <a:rPr lang="en-AU" sz="2800" dirty="0" smtClean="0"/>
              <a:t>nature.</a:t>
            </a:r>
          </a:p>
          <a:p>
            <a:pPr marL="554400" lvl="2" indent="0">
              <a:buNone/>
            </a:pPr>
            <a:r>
              <a:rPr lang="en-AU" sz="2800" dirty="0" smtClean="0"/>
              <a:t>	OR </a:t>
            </a:r>
            <a:endParaRPr lang="en-AU" sz="2800" dirty="0"/>
          </a:p>
          <a:p>
            <a:pPr marL="1011600" lvl="3" indent="0">
              <a:buNone/>
            </a:pPr>
            <a:r>
              <a:rPr lang="en-AU" sz="2800" dirty="0"/>
              <a:t>it might be that </a:t>
            </a:r>
            <a:r>
              <a:rPr lang="en-AU" sz="2800" i="1" dirty="0"/>
              <a:t>God</a:t>
            </a:r>
            <a:r>
              <a:rPr lang="en-AU" sz="2800" dirty="0"/>
              <a:t> knows and controls what we will decide even before </a:t>
            </a:r>
            <a:r>
              <a:rPr lang="en-AU" sz="2800" i="1" dirty="0"/>
              <a:t>we</a:t>
            </a:r>
            <a:r>
              <a:rPr lang="en-AU" sz="2800" dirty="0"/>
              <a:t> do ourselves. </a:t>
            </a:r>
          </a:p>
          <a:p>
            <a:pPr marL="1011600" lvl="2" indent="-457200">
              <a:buFont typeface="Wingdings" panose="05000000000000000000" pitchFamily="2" charset="2"/>
              <a:buChar char="v"/>
            </a:pPr>
            <a:r>
              <a:rPr lang="en-AU" sz="2800" kern="0" dirty="0" smtClean="0">
                <a:solidFill>
                  <a:sysClr val="windowText" lastClr="000000"/>
                </a:solidFill>
              </a:rPr>
              <a:t>Yet </a:t>
            </a:r>
            <a:r>
              <a:rPr lang="en-AU" sz="2800" kern="0" dirty="0">
                <a:solidFill>
                  <a:sysClr val="windowText" lastClr="000000"/>
                </a:solidFill>
              </a:rPr>
              <a:t>again, perhaps some things, including our beliefs and values, are not caused by </a:t>
            </a:r>
            <a:r>
              <a:rPr lang="en-AU" sz="2800" kern="0" dirty="0" smtClean="0">
                <a:solidFill>
                  <a:sysClr val="windowText" lastClr="000000"/>
                </a:solidFill>
              </a:rPr>
              <a:t>anything</a:t>
            </a:r>
            <a:r>
              <a:rPr lang="en-AU" sz="2800" kern="0" dirty="0">
                <a:solidFill>
                  <a:sysClr val="windowText" lastClr="000000"/>
                </a:solidFill>
              </a:rPr>
              <a:t>!</a:t>
            </a:r>
            <a:endParaRPr lang="en-AU" sz="2800" kern="0" dirty="0" smtClean="0">
              <a:solidFill>
                <a:sysClr val="windowText" lastClr="000000"/>
              </a:solidFill>
            </a:endParaRPr>
          </a:p>
          <a:p>
            <a:pPr marL="936000" lvl="2" indent="0">
              <a:buNone/>
            </a:pPr>
            <a:r>
              <a:rPr lang="en-AU" sz="2800" dirty="0"/>
              <a:t>Does that mean we have free will?  </a:t>
            </a:r>
            <a:r>
              <a:rPr lang="en-AU" sz="2800" b="1" dirty="0"/>
              <a:t>No!  </a:t>
            </a:r>
            <a:r>
              <a:rPr lang="en-AU" sz="2800" dirty="0"/>
              <a:t/>
            </a:r>
            <a:br>
              <a:rPr lang="en-AU" sz="2800" dirty="0"/>
            </a:br>
            <a:r>
              <a:rPr lang="en-AU" sz="2800" dirty="0"/>
              <a:t>It only means that our beliefs and values are arbitrary – </a:t>
            </a:r>
            <a:r>
              <a:rPr lang="en-AU" sz="2800" b="1" dirty="0"/>
              <a:t>chaotic</a:t>
            </a:r>
            <a:r>
              <a:rPr lang="en-AU" sz="2800" dirty="0" smtClean="0"/>
              <a:t>.</a:t>
            </a:r>
          </a:p>
          <a:p>
            <a:pPr marL="554400" lvl="2" indent="0">
              <a:buNone/>
            </a:pPr>
            <a:r>
              <a:rPr lang="en-AU" sz="2800" dirty="0" smtClean="0"/>
              <a:t>	</a:t>
            </a:r>
          </a:p>
          <a:p>
            <a:pPr marL="554400" lvl="2" indent="0">
              <a:buNone/>
            </a:pPr>
            <a:endParaRPr lang="en-AU" sz="32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18</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1059886"/>
      </p:ext>
    </p:extLst>
  </p:cSld>
  <p:clrMapOvr>
    <a:masterClrMapping/>
  </p:clrMapOvr>
  <mc:AlternateContent xmlns:mc="http://schemas.openxmlformats.org/markup-compatibility/2006" xmlns:p14="http://schemas.microsoft.com/office/powerpoint/2010/main">
    <mc:Choice Requires="p14">
      <p:transition spd="slow" p14:dur="2000" advTm="41310"/>
    </mc:Choice>
    <mc:Fallback xmlns="">
      <p:transition spd="slow" advTm="4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98" y="914400"/>
            <a:ext cx="10628407" cy="2406869"/>
          </a:xfrm>
        </p:spPr>
        <p:txBody>
          <a:bodyPr>
            <a:normAutofit fontScale="90000"/>
          </a:bodyPr>
          <a:lstStyle/>
          <a:p>
            <a:pPr algn="l"/>
            <a:r>
              <a:rPr lang="en-AU" i="1" dirty="0" smtClean="0"/>
              <a:t>So on the one hand: </a:t>
            </a:r>
            <a:br>
              <a:rPr lang="en-AU" i="1" dirty="0" smtClean="0"/>
            </a:br>
            <a:r>
              <a:rPr lang="en-AU" b="1" i="1" dirty="0" smtClean="0">
                <a:latin typeface="+mn-lt"/>
              </a:rPr>
              <a:t>	Perhaps everything </a:t>
            </a:r>
            <a:r>
              <a:rPr lang="en-AU" b="1" i="1" dirty="0">
                <a:latin typeface="+mn-lt"/>
              </a:rPr>
              <a:t>that happens is either caused or chaotic</a:t>
            </a:r>
            <a:r>
              <a:rPr lang="en-AU" b="1" i="1" dirty="0" smtClean="0">
                <a:latin typeface="+mn-lt"/>
              </a:rPr>
              <a:t>!</a:t>
            </a:r>
            <a:br>
              <a:rPr lang="en-AU" b="1" i="1" dirty="0" smtClean="0">
                <a:latin typeface="+mn-lt"/>
              </a:rPr>
            </a:br>
            <a:r>
              <a:rPr lang="en-AU" b="1" i="1" dirty="0" smtClean="0">
                <a:latin typeface="+mn-lt"/>
              </a:rPr>
              <a:t>		</a:t>
            </a:r>
            <a:r>
              <a:rPr lang="en-AU" kern="0" dirty="0" smtClean="0">
                <a:solidFill>
                  <a:sysClr val="windowText" lastClr="000000"/>
                </a:solidFill>
              </a:rPr>
              <a:t>From which we would conclude we </a:t>
            </a:r>
            <a:r>
              <a:rPr lang="en-AU" kern="0" dirty="0">
                <a:solidFill>
                  <a:sysClr val="windowText" lastClr="000000"/>
                </a:solidFill>
              </a:rPr>
              <a:t>don’t have free will</a:t>
            </a:r>
            <a:r>
              <a:rPr lang="en-AU" b="1" i="1" dirty="0" smtClean="0">
                <a:latin typeface="+mn-lt"/>
              </a:rPr>
              <a:t/>
            </a:r>
            <a:br>
              <a:rPr lang="en-AU" b="1" i="1" dirty="0" smtClean="0">
                <a:latin typeface="+mn-lt"/>
              </a:rPr>
            </a:br>
            <a:r>
              <a:rPr lang="en-AU" i="1" dirty="0" smtClean="0"/>
              <a:t>On the other hand: </a:t>
            </a:r>
            <a:br>
              <a:rPr lang="en-AU" i="1" dirty="0" smtClean="0"/>
            </a:br>
            <a:r>
              <a:rPr lang="en-AU" i="1" dirty="0" smtClean="0"/>
              <a:t>	</a:t>
            </a:r>
            <a:r>
              <a:rPr lang="en-AU" b="1" i="1" dirty="0" smtClean="0">
                <a:latin typeface="+mn-lt"/>
              </a:rPr>
              <a:t>We feel and act as though we can make real choices!</a:t>
            </a:r>
            <a:r>
              <a:rPr lang="en-AU" b="1" dirty="0" smtClean="0"/>
              <a:t/>
            </a:r>
            <a:br>
              <a:rPr lang="en-AU" b="1" dirty="0" smtClean="0"/>
            </a:br>
            <a:endParaRPr lang="en-AU" dirty="0">
              <a:latin typeface="+mn-lt"/>
            </a:endParaRPr>
          </a:p>
        </p:txBody>
      </p:sp>
      <p:sp>
        <p:nvSpPr>
          <p:cNvPr id="3" name="Content Placeholder 2"/>
          <p:cNvSpPr>
            <a:spLocks noGrp="1"/>
          </p:cNvSpPr>
          <p:nvPr>
            <p:ph idx="1"/>
          </p:nvPr>
        </p:nvSpPr>
        <p:spPr>
          <a:xfrm>
            <a:off x="492179" y="3120712"/>
            <a:ext cx="9986111" cy="3510420"/>
          </a:xfrm>
        </p:spPr>
        <p:txBody>
          <a:bodyPr>
            <a:normAutofit fontScale="77500" lnSpcReduction="20000"/>
          </a:bodyPr>
          <a:lstStyle/>
          <a:p>
            <a:pPr marL="0" indent="0">
              <a:buNone/>
            </a:pPr>
            <a:r>
              <a:rPr lang="en-AU" b="1" dirty="0"/>
              <a:t>We can’t solve this dilemma using reason and the evidence.</a:t>
            </a:r>
            <a:endParaRPr lang="en-AU" b="1" dirty="0" smtClean="0"/>
          </a:p>
          <a:p>
            <a:pPr marL="0" indent="0">
              <a:buNone/>
            </a:pPr>
            <a:r>
              <a:rPr lang="en-AU" b="1" dirty="0" smtClean="0"/>
              <a:t>It is still disputed in </a:t>
            </a:r>
            <a:endParaRPr lang="en-AU" b="1" dirty="0"/>
          </a:p>
          <a:p>
            <a:pPr marL="457200" indent="-457200"/>
            <a:r>
              <a:rPr lang="en-AU" dirty="0">
                <a:latin typeface="Calibri" panose="020F0502020204030204" pitchFamily="34" charset="0"/>
              </a:rPr>
              <a:t>Philosophy, as: </a:t>
            </a:r>
            <a:r>
              <a:rPr lang="en-AU" dirty="0" smtClean="0">
                <a:latin typeface="Calibri" panose="020F0502020204030204" pitchFamily="34" charset="0"/>
              </a:rPr>
              <a:t>	free </a:t>
            </a:r>
            <a:r>
              <a:rPr lang="en-AU" dirty="0">
                <a:latin typeface="Calibri" panose="020F0502020204030204" pitchFamily="34" charset="0"/>
              </a:rPr>
              <a:t>will versus determinism;</a:t>
            </a:r>
          </a:p>
          <a:p>
            <a:pPr marL="457200" indent="-457200"/>
            <a:r>
              <a:rPr lang="en-AU" dirty="0">
                <a:latin typeface="Calibri" panose="020F0502020204030204" pitchFamily="34" charset="0"/>
              </a:rPr>
              <a:t>Science, as:	</a:t>
            </a:r>
            <a:r>
              <a:rPr lang="en-AU" dirty="0" smtClean="0"/>
              <a:t>whether </a:t>
            </a:r>
            <a:r>
              <a:rPr lang="en-AU" dirty="0"/>
              <a:t>genes </a:t>
            </a:r>
            <a:r>
              <a:rPr lang="en-AU" dirty="0" smtClean="0"/>
              <a:t>or upbringing </a:t>
            </a:r>
            <a:r>
              <a:rPr lang="en-AU" dirty="0"/>
              <a:t>determine our destiny;</a:t>
            </a:r>
            <a:endParaRPr lang="en-AU" dirty="0">
              <a:latin typeface="Calibri" panose="020F0502020204030204" pitchFamily="34" charset="0"/>
            </a:endParaRPr>
          </a:p>
          <a:p>
            <a:pPr marL="457200" indent="-457200"/>
            <a:r>
              <a:rPr lang="en-AU" dirty="0">
                <a:latin typeface="Calibri" panose="020F0502020204030204" pitchFamily="34" charset="0"/>
              </a:rPr>
              <a:t>History, as: 	</a:t>
            </a:r>
            <a:r>
              <a:rPr lang="en-AU" dirty="0"/>
              <a:t>inevitable trends &amp; great </a:t>
            </a:r>
            <a:r>
              <a:rPr lang="en-AU" dirty="0" smtClean="0"/>
              <a:t>“men”, </a:t>
            </a:r>
            <a:r>
              <a:rPr lang="en-AU" dirty="0"/>
              <a:t>or </a:t>
            </a:r>
            <a:r>
              <a:rPr lang="en-AU" dirty="0" smtClean="0"/>
              <a:t>random events;</a:t>
            </a:r>
            <a:endParaRPr lang="en-AU" dirty="0">
              <a:latin typeface="Calibri" panose="020F0502020204030204" pitchFamily="34" charset="0"/>
            </a:endParaRPr>
          </a:p>
          <a:p>
            <a:pPr marL="457200" indent="-457200"/>
            <a:r>
              <a:rPr lang="en-AU" dirty="0">
                <a:latin typeface="Calibri" panose="020F0502020204030204" pitchFamily="34" charset="0"/>
              </a:rPr>
              <a:t>Religion, as:	</a:t>
            </a:r>
            <a:r>
              <a:rPr lang="en-AU" dirty="0" smtClean="0">
                <a:latin typeface="Calibri" panose="020F0502020204030204" pitchFamily="34" charset="0"/>
              </a:rPr>
              <a:t>p</a:t>
            </a:r>
            <a:r>
              <a:rPr lang="en-AU" dirty="0" smtClean="0"/>
              <a:t>redestination or karma </a:t>
            </a:r>
            <a:r>
              <a:rPr lang="en-AU" dirty="0"/>
              <a:t>vs </a:t>
            </a:r>
            <a:r>
              <a:rPr lang="en-AU" dirty="0" smtClean="0"/>
              <a:t>grace and divine </a:t>
            </a:r>
            <a:r>
              <a:rPr lang="en-AU" dirty="0"/>
              <a:t>justice;</a:t>
            </a:r>
            <a:endParaRPr lang="en-AU" dirty="0">
              <a:latin typeface="Calibri" panose="020F0502020204030204" pitchFamily="34" charset="0"/>
            </a:endParaRPr>
          </a:p>
          <a:p>
            <a:pPr marL="457200" indent="-457200"/>
            <a:r>
              <a:rPr lang="en-AU" dirty="0">
                <a:latin typeface="Calibri" panose="020F0502020204030204" pitchFamily="34" charset="0"/>
              </a:rPr>
              <a:t>Art, as:		</a:t>
            </a:r>
            <a:r>
              <a:rPr lang="en-AU" dirty="0"/>
              <a:t>genuine creativity </a:t>
            </a:r>
            <a:r>
              <a:rPr lang="en-AU" dirty="0" smtClean="0"/>
              <a:t>vs </a:t>
            </a:r>
            <a:r>
              <a:rPr lang="en-AU" dirty="0"/>
              <a:t>cultural </a:t>
            </a:r>
            <a:r>
              <a:rPr lang="en-AU" dirty="0" smtClean="0"/>
              <a:t>influence or plagiarism;</a:t>
            </a:r>
            <a:endParaRPr lang="en-AU" dirty="0">
              <a:latin typeface="Calibri" panose="020F0502020204030204" pitchFamily="34" charset="0"/>
            </a:endParaRPr>
          </a:p>
          <a:p>
            <a:pPr marL="457200" indent="-457200"/>
            <a:r>
              <a:rPr lang="en-AU" dirty="0">
                <a:latin typeface="Calibri" panose="020F0502020204030204" pitchFamily="34" charset="0"/>
              </a:rPr>
              <a:t>Politics, as: 	personal</a:t>
            </a:r>
            <a:r>
              <a:rPr lang="en-AU" dirty="0"/>
              <a:t> responsibility or </a:t>
            </a:r>
            <a:r>
              <a:rPr lang="en-AU" dirty="0" smtClean="0"/>
              <a:t>welfare state.</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19</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txBox="1">
            <a:spLocks/>
          </p:cNvSpPr>
          <p:nvPr/>
        </p:nvSpPr>
        <p:spPr>
          <a:xfrm>
            <a:off x="983102" y="0"/>
            <a:ext cx="3377884" cy="773722"/>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smtClean="0"/>
              <a:t/>
            </a:r>
            <a:br>
              <a:rPr lang="en-US" b="1" dirty="0" smtClean="0"/>
            </a:br>
            <a:r>
              <a:rPr lang="en-US" sz="3600" b="1" dirty="0" smtClean="0">
                <a:latin typeface="+mn-lt"/>
              </a:rPr>
              <a:t>Truth Dilemma (2)</a:t>
            </a:r>
            <a:endParaRPr lang="en-AU" sz="3600" b="1" dirty="0">
              <a:latin typeface="+mn-lt"/>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04976473"/>
      </p:ext>
    </p:extLst>
  </p:cSld>
  <p:clrMapOvr>
    <a:masterClrMapping/>
  </p:clrMapOvr>
  <mc:AlternateContent xmlns:mc="http://schemas.openxmlformats.org/markup-compatibility/2006" xmlns:p14="http://schemas.microsoft.com/office/powerpoint/2010/main">
    <mc:Choice Requires="p14">
      <p:transition spd="slow" p14:dur="2000" advTm="52149"/>
    </mc:Choice>
    <mc:Fallback xmlns="">
      <p:transition spd="slow" advTm="5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095" y="0"/>
            <a:ext cx="4116613" cy="953901"/>
          </a:xfrm>
        </p:spPr>
        <p:txBody>
          <a:bodyPr>
            <a:normAutofit fontScale="90000"/>
          </a:bodyPr>
          <a:lstStyle/>
          <a:p>
            <a:pPr>
              <a:lnSpc>
                <a:spcPct val="100000"/>
              </a:lnSpc>
            </a:pPr>
            <a:r>
              <a:rPr lang="en-AU" sz="6700" b="1" dirty="0"/>
              <a:t>The </a:t>
            </a:r>
            <a:r>
              <a:rPr lang="en-AU" sz="6700" b="1" dirty="0" smtClean="0"/>
              <a:t>Problem</a:t>
            </a:r>
            <a:endParaRPr lang="en-AU" dirty="0"/>
          </a:p>
        </p:txBody>
      </p:sp>
      <p:sp>
        <p:nvSpPr>
          <p:cNvPr id="3" name="Text Placeholder 2"/>
          <p:cNvSpPr>
            <a:spLocks noGrp="1"/>
          </p:cNvSpPr>
          <p:nvPr>
            <p:ph type="body" idx="1"/>
          </p:nvPr>
        </p:nvSpPr>
        <p:spPr>
          <a:xfrm>
            <a:off x="1018095" y="953902"/>
            <a:ext cx="10501460" cy="5402448"/>
          </a:xfrm>
        </p:spPr>
        <p:txBody>
          <a:bodyPr>
            <a:normAutofit/>
          </a:bodyPr>
          <a:lstStyle/>
          <a:p>
            <a:r>
              <a:rPr lang="en-AU" sz="2800" b="0" dirty="0"/>
              <a:t>Like many Atheists, I talk a lot about religion.  </a:t>
            </a:r>
            <a:endParaRPr lang="en-AU" sz="2800" b="0" dirty="0" smtClean="0"/>
          </a:p>
          <a:p>
            <a:r>
              <a:rPr lang="en-AU" sz="2800" b="0" dirty="0" smtClean="0"/>
              <a:t>A </a:t>
            </a:r>
            <a:r>
              <a:rPr lang="en-AU" sz="2800" b="0" dirty="0"/>
              <a:t>Christian I spoke </a:t>
            </a:r>
            <a:r>
              <a:rPr lang="en-AU" sz="2800" b="0" dirty="0" smtClean="0"/>
              <a:t>with, </a:t>
            </a:r>
            <a:r>
              <a:rPr lang="en-AU" sz="2800" b="0" dirty="0"/>
              <a:t>when I was a teenager, made </a:t>
            </a:r>
            <a:r>
              <a:rPr lang="en-AU" sz="2800" b="0" dirty="0" smtClean="0"/>
              <a:t>this point:</a:t>
            </a:r>
          </a:p>
          <a:p>
            <a:r>
              <a:rPr lang="en-AU" sz="2800" b="0" dirty="0" smtClean="0"/>
              <a:t>	She </a:t>
            </a:r>
            <a:r>
              <a:rPr lang="en-AU" sz="2800" b="0" dirty="0"/>
              <a:t>had something to believe in, that explained the world </a:t>
            </a:r>
            <a:endParaRPr lang="en-AU" sz="2800" b="0" dirty="0" smtClean="0"/>
          </a:p>
          <a:p>
            <a:pPr>
              <a:spcBef>
                <a:spcPts val="0"/>
              </a:spcBef>
            </a:pPr>
            <a:r>
              <a:rPr lang="en-AU" sz="2800" b="0" dirty="0"/>
              <a:t>	</a:t>
            </a:r>
            <a:r>
              <a:rPr lang="en-AU" sz="2800" b="0" dirty="0" smtClean="0"/>
              <a:t>and </a:t>
            </a:r>
            <a:r>
              <a:rPr lang="en-AU" sz="2800" b="0" dirty="0"/>
              <a:t>provided guidance on how to live a good </a:t>
            </a:r>
            <a:r>
              <a:rPr lang="en-AU" sz="2800" b="0" dirty="0" smtClean="0"/>
              <a:t>life. </a:t>
            </a:r>
          </a:p>
          <a:p>
            <a:r>
              <a:rPr lang="en-AU" sz="2800" b="0" dirty="0" smtClean="0"/>
              <a:t>	Whereas I, as an Atheist, had </a:t>
            </a:r>
            <a:r>
              <a:rPr lang="en-AU" sz="2800" b="0" dirty="0"/>
              <a:t>nothing but a </a:t>
            </a:r>
            <a:r>
              <a:rPr lang="en-AU" sz="2800" b="0" i="1" dirty="0"/>
              <a:t>disbelief</a:t>
            </a:r>
            <a:r>
              <a:rPr lang="en-AU" sz="2800" b="0" dirty="0"/>
              <a:t> in god(s).  </a:t>
            </a:r>
            <a:endParaRPr lang="en-AU" sz="2800" b="0" dirty="0" smtClean="0"/>
          </a:p>
          <a:p>
            <a:pPr>
              <a:spcBef>
                <a:spcPts val="0"/>
              </a:spcBef>
            </a:pPr>
            <a:r>
              <a:rPr lang="en-AU" sz="2800" b="0" dirty="0"/>
              <a:t>	</a:t>
            </a:r>
            <a:r>
              <a:rPr lang="en-AU" sz="2800" b="0" dirty="0" smtClean="0"/>
              <a:t>What </a:t>
            </a:r>
            <a:r>
              <a:rPr lang="en-AU" sz="2800" b="0" dirty="0"/>
              <a:t>did I </a:t>
            </a:r>
            <a:r>
              <a:rPr lang="en-AU" sz="2800" i="1" dirty="0"/>
              <a:t>believe </a:t>
            </a:r>
            <a:r>
              <a:rPr lang="en-AU" sz="2800" b="0" dirty="0"/>
              <a:t>in?  </a:t>
            </a:r>
            <a:endParaRPr lang="en-AU" sz="2800" b="0" dirty="0" smtClean="0"/>
          </a:p>
          <a:p>
            <a:r>
              <a:rPr lang="en-AU" sz="2800" b="0" dirty="0" smtClean="0"/>
              <a:t>Her </a:t>
            </a:r>
            <a:r>
              <a:rPr lang="en-AU" sz="2800" b="0" dirty="0"/>
              <a:t>question has stayed with </a:t>
            </a:r>
            <a:r>
              <a:rPr lang="en-AU" sz="2800" b="0" dirty="0" smtClean="0"/>
              <a:t>me, </a:t>
            </a:r>
            <a:r>
              <a:rPr lang="en-AU" sz="2800" b="0" dirty="0"/>
              <a:t>for the rest of my life.</a:t>
            </a:r>
          </a:p>
          <a:p>
            <a:endParaRPr lang="en-AU" sz="2800" b="0" dirty="0" smtClean="0"/>
          </a:p>
          <a:p>
            <a:r>
              <a:rPr lang="en-AU" sz="2800" b="0" dirty="0" smtClean="0"/>
              <a:t>What </a:t>
            </a:r>
            <a:r>
              <a:rPr lang="en-AU" sz="2800" b="0" dirty="0"/>
              <a:t>we really need to know </a:t>
            </a:r>
            <a:r>
              <a:rPr lang="en-AU" sz="2800" b="0" dirty="0" smtClean="0"/>
              <a:t> is </a:t>
            </a:r>
            <a:r>
              <a:rPr lang="en-AU" sz="2800" b="0" dirty="0"/>
              <a:t>not just what we believe in, </a:t>
            </a:r>
            <a:r>
              <a:rPr lang="en-AU" sz="2800" b="0" dirty="0" smtClean="0"/>
              <a:t>but </a:t>
            </a:r>
          </a:p>
          <a:p>
            <a:r>
              <a:rPr lang="en-AU" sz="3200" dirty="0"/>
              <a:t>	</a:t>
            </a:r>
            <a:r>
              <a:rPr lang="en-AU" sz="3200" dirty="0" smtClean="0"/>
              <a:t>What should we do?  What </a:t>
            </a:r>
            <a:r>
              <a:rPr lang="en-AU" sz="3200" dirty="0"/>
              <a:t>do we value?</a:t>
            </a:r>
          </a:p>
          <a:p>
            <a:endParaRPr lang="en-AU" dirty="0"/>
          </a:p>
        </p:txBody>
      </p:sp>
      <p:sp>
        <p:nvSpPr>
          <p:cNvPr id="7" name="Footer Placeholder 6"/>
          <p:cNvSpPr>
            <a:spLocks noGrp="1"/>
          </p:cNvSpPr>
          <p:nvPr>
            <p:ph type="ftr" sz="quarter" idx="11"/>
          </p:nvPr>
        </p:nvSpPr>
        <p:spPr/>
        <p:txBody>
          <a:bodyPr/>
          <a:lstStyle/>
          <a:p>
            <a:r>
              <a:rPr lang="en-AU" smtClean="0"/>
              <a:t>GlobalBeliefs.org        Copyright (c) 2017 Trevor J Rogers</a:t>
            </a:r>
            <a:endParaRPr lang="en-AU"/>
          </a:p>
        </p:txBody>
      </p:sp>
      <p:sp>
        <p:nvSpPr>
          <p:cNvPr id="8" name="Slide Number Placeholder 7"/>
          <p:cNvSpPr>
            <a:spLocks noGrp="1"/>
          </p:cNvSpPr>
          <p:nvPr>
            <p:ph type="sldNum" sz="quarter" idx="12"/>
          </p:nvPr>
        </p:nvSpPr>
        <p:spPr/>
        <p:txBody>
          <a:bodyPr/>
          <a:lstStyle/>
          <a:p>
            <a:fld id="{6464C915-08D9-4A02-92F0-C6B193EFC1F9}" type="slidenum">
              <a:rPr lang="en-AU" smtClean="0"/>
              <a:t>2</a:t>
            </a:fld>
            <a:endParaRPr lang="en-AU"/>
          </a:p>
        </p:txBody>
      </p:sp>
      <p:sp>
        <p:nvSpPr>
          <p:cNvPr id="9" name="Date Placeholder 8"/>
          <p:cNvSpPr>
            <a:spLocks noGrp="1"/>
          </p:cNvSpPr>
          <p:nvPr>
            <p:ph type="dt" sz="half" idx="10"/>
          </p:nvPr>
        </p:nvSpPr>
        <p:spPr/>
        <p:txBody>
          <a:bodyPr/>
          <a:lstStyle/>
          <a:p>
            <a:r>
              <a:rPr lang="en-US" smtClean="0"/>
              <a:t>20/06/2017 Version 1.1</a:t>
            </a:r>
            <a:endParaRPr lang="en-AU"/>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2838793"/>
      </p:ext>
    </p:extLst>
  </p:cSld>
  <p:clrMapOvr>
    <a:masterClrMapping/>
  </p:clrMapOvr>
  <mc:AlternateContent xmlns:mc="http://schemas.openxmlformats.org/markup-compatibility/2006" xmlns:p14="http://schemas.microsoft.com/office/powerpoint/2010/main">
    <mc:Choice Requires="p14">
      <p:transition spd="slow" p14:dur="2000" advTm="29986"/>
    </mc:Choice>
    <mc:Fallback xmlns="">
      <p:transition spd="slow" advTm="2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20</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txBox="1">
            <a:spLocks/>
          </p:cNvSpPr>
          <p:nvPr/>
        </p:nvSpPr>
        <p:spPr>
          <a:xfrm>
            <a:off x="983101" y="0"/>
            <a:ext cx="4312379" cy="77372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dirty="0">
                <a:latin typeface="+mn-lt"/>
              </a:rPr>
              <a:t>Reason and Its </a:t>
            </a:r>
            <a:r>
              <a:rPr lang="en-US" sz="3600" b="1" dirty="0" smtClean="0">
                <a:latin typeface="+mn-lt"/>
              </a:rPr>
              <a:t>Limits (1)</a:t>
            </a:r>
            <a:endParaRPr lang="en-AU" sz="3600" b="1" dirty="0">
              <a:latin typeface="+mn-lt"/>
            </a:endParaRPr>
          </a:p>
        </p:txBody>
      </p:sp>
      <p:sp>
        <p:nvSpPr>
          <p:cNvPr id="9" name="Title 1"/>
          <p:cNvSpPr txBox="1">
            <a:spLocks/>
          </p:cNvSpPr>
          <p:nvPr/>
        </p:nvSpPr>
        <p:spPr>
          <a:xfrm>
            <a:off x="522745" y="975334"/>
            <a:ext cx="11146510" cy="5381016"/>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l">
              <a:lnSpc>
                <a:spcPct val="100000"/>
              </a:lnSpc>
            </a:pPr>
            <a:r>
              <a:rPr lang="en-AU" sz="2800" b="1" dirty="0" smtClean="0">
                <a:latin typeface="+mn-lt"/>
              </a:rPr>
              <a:t>So we are unsure about whether we can make real choices or not.  Can we use reason?</a:t>
            </a:r>
          </a:p>
          <a:p>
            <a:pPr algn="l">
              <a:lnSpc>
                <a:spcPct val="100000"/>
              </a:lnSpc>
            </a:pPr>
            <a:endParaRPr lang="en-AU" sz="2800" b="1" dirty="0">
              <a:latin typeface="+mn-lt"/>
            </a:endParaRPr>
          </a:p>
          <a:p>
            <a:pPr algn="l">
              <a:lnSpc>
                <a:spcPct val="100000"/>
              </a:lnSpc>
            </a:pPr>
            <a:r>
              <a:rPr lang="en-AU" sz="2800" b="1" dirty="0" smtClean="0">
                <a:latin typeface="+mn-lt"/>
              </a:rPr>
              <a:t>Most of here do think that using reason to guide our choices </a:t>
            </a:r>
            <a:r>
              <a:rPr lang="en-AU" sz="2800" b="1" dirty="0" smtClean="0"/>
              <a:t>leads </a:t>
            </a:r>
            <a:r>
              <a:rPr lang="en-AU" sz="2800" b="1" dirty="0"/>
              <a:t>to better outcomes,</a:t>
            </a:r>
            <a:r>
              <a:rPr lang="en-AU" sz="2800" b="1" dirty="0" smtClean="0">
                <a:latin typeface="+mn-lt"/>
              </a:rPr>
              <a:t> but </a:t>
            </a:r>
          </a:p>
          <a:p>
            <a:pPr marL="457200" indent="-288000" algn="l">
              <a:lnSpc>
                <a:spcPct val="100000"/>
              </a:lnSpc>
              <a:buFont typeface="Arial" panose="020B0604020202020204" pitchFamily="34" charset="0"/>
              <a:buChar char="•"/>
            </a:pPr>
            <a:r>
              <a:rPr lang="en-AU" sz="4000" dirty="0">
                <a:latin typeface="+mn-lt"/>
              </a:rPr>
              <a:t>W</a:t>
            </a:r>
            <a:r>
              <a:rPr lang="en-AU" sz="4000" dirty="0" smtClean="0">
                <a:latin typeface="+mn-lt"/>
              </a:rPr>
              <a:t>e </a:t>
            </a:r>
            <a:r>
              <a:rPr lang="en-AU" sz="4000" dirty="0" smtClean="0"/>
              <a:t>can’t </a:t>
            </a:r>
            <a:r>
              <a:rPr lang="en-AU" sz="4000" dirty="0"/>
              <a:t>use reason to justify using </a:t>
            </a:r>
            <a:r>
              <a:rPr lang="en-AU" sz="4000" dirty="0" smtClean="0"/>
              <a:t>reason!</a:t>
            </a:r>
          </a:p>
          <a:p>
            <a:pPr marL="169200" algn="l">
              <a:lnSpc>
                <a:spcPct val="100000"/>
              </a:lnSpc>
            </a:pPr>
            <a:endParaRPr lang="en-AU" sz="4000" dirty="0" smtClean="0"/>
          </a:p>
          <a:p>
            <a:pPr marL="457200" indent="-288000" algn="l">
              <a:lnSpc>
                <a:spcPct val="100000"/>
              </a:lnSpc>
              <a:buFont typeface="Arial" panose="020B0604020202020204" pitchFamily="34" charset="0"/>
              <a:buChar char="•"/>
            </a:pPr>
            <a:r>
              <a:rPr lang="en-AU" sz="4000" dirty="0" smtClean="0">
                <a:latin typeface="+mn-lt"/>
              </a:rPr>
              <a:t>We can’t use reason to demonstrate that logical deductions apply in </a:t>
            </a:r>
            <a:r>
              <a:rPr lang="en-AU" sz="4000" dirty="0"/>
              <a:t>a </a:t>
            </a:r>
            <a:r>
              <a:rPr lang="en-AU" sz="4000" dirty="0" smtClean="0"/>
              <a:t>given </a:t>
            </a:r>
            <a:r>
              <a:rPr lang="en-AU" sz="4000" dirty="0" smtClean="0">
                <a:latin typeface="+mn-lt"/>
              </a:rPr>
              <a:t>case!  </a:t>
            </a:r>
          </a:p>
          <a:p>
            <a:pPr marL="457200" indent="-288000" algn="l">
              <a:lnSpc>
                <a:spcPct val="100000"/>
              </a:lnSpc>
              <a:buFont typeface="Arial" panose="020B0604020202020204" pitchFamily="34" charset="0"/>
              <a:buChar char="•"/>
            </a:pPr>
            <a:r>
              <a:rPr lang="en-AU" sz="3400" dirty="0" smtClean="0">
                <a:latin typeface="+mn-lt"/>
              </a:rPr>
              <a:t>For example, why is the logic good in one case but not the other?</a:t>
            </a:r>
          </a:p>
          <a:p>
            <a:pPr marL="914400" lvl="1" indent="-288000">
              <a:buFont typeface="Arial" panose="020B0604020202020204" pitchFamily="34" charset="0"/>
              <a:buChar char="•"/>
            </a:pPr>
            <a:r>
              <a:rPr lang="en-AU" sz="3100" dirty="0" smtClean="0"/>
              <a:t>If Jane is taller than Jill and Jill is taller than Joan </a:t>
            </a:r>
          </a:p>
          <a:p>
            <a:pPr marL="626400" lvl="1"/>
            <a:r>
              <a:rPr lang="en-AU" sz="3100" dirty="0"/>
              <a:t>	</a:t>
            </a:r>
            <a:r>
              <a:rPr lang="en-AU" sz="3100" dirty="0" smtClean="0"/>
              <a:t>then Jane is taller than Joan.</a:t>
            </a:r>
          </a:p>
          <a:p>
            <a:pPr marL="914400" lvl="1" indent="-288000">
              <a:buFont typeface="Arial" panose="020B0604020202020204" pitchFamily="34" charset="0"/>
              <a:buChar char="•"/>
            </a:pPr>
            <a:r>
              <a:rPr lang="en-AU" sz="3100" dirty="0" smtClean="0"/>
              <a:t>If Jane is the mother of Jill and Jill is the mother of Joan </a:t>
            </a:r>
          </a:p>
          <a:p>
            <a:pPr marL="626400" lvl="1"/>
            <a:r>
              <a:rPr lang="en-AU" sz="3100" dirty="0"/>
              <a:t>	</a:t>
            </a:r>
            <a:r>
              <a:rPr lang="en-AU" sz="3100" dirty="0" smtClean="0"/>
              <a:t>why isn’t Jane the mother of Joan?  (She’s her grandmother!)</a:t>
            </a:r>
          </a:p>
          <a:p>
            <a:pPr marL="626400" lvl="1"/>
            <a:endParaRPr lang="en-AU" sz="2800" dirty="0"/>
          </a:p>
          <a:p>
            <a:pPr indent="-457200" algn="l">
              <a:buFont typeface="Arial" panose="020B0604020202020204" pitchFamily="34" charset="0"/>
              <a:buChar char="•"/>
            </a:pPr>
            <a:r>
              <a:rPr lang="en-AU" sz="4000" dirty="0" smtClean="0"/>
              <a:t>Some truths are known but can’t be justified using reason!</a:t>
            </a:r>
          </a:p>
          <a:p>
            <a:pPr marL="626400" lvl="1"/>
            <a:r>
              <a:rPr lang="en-AU" sz="2800" dirty="0" smtClean="0"/>
              <a:t>Gödel showed there are truths we cannot prove in certain mathematical systems.</a:t>
            </a:r>
          </a:p>
          <a:p>
            <a:pPr marL="626400" lvl="1"/>
            <a:endParaRPr lang="en-AU" sz="28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4587872"/>
      </p:ext>
    </p:extLst>
  </p:cSld>
  <p:clrMapOvr>
    <a:masterClrMapping/>
  </p:clrMapOvr>
  <mc:AlternateContent xmlns:mc="http://schemas.openxmlformats.org/markup-compatibility/2006" xmlns:p14="http://schemas.microsoft.com/office/powerpoint/2010/main">
    <mc:Choice Requires="p14">
      <p:transition spd="slow" p14:dur="2000" advTm="57096"/>
    </mc:Choice>
    <mc:Fallback xmlns="">
      <p:transition spd="slow" advTm="5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21</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txBox="1">
            <a:spLocks/>
          </p:cNvSpPr>
          <p:nvPr/>
        </p:nvSpPr>
        <p:spPr>
          <a:xfrm>
            <a:off x="1021727" y="90432"/>
            <a:ext cx="4364189" cy="77372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dirty="0" smtClean="0">
                <a:latin typeface="+mn-lt"/>
              </a:rPr>
              <a:t>Reason and Its Limits (2)</a:t>
            </a:r>
            <a:endParaRPr lang="en-AU" sz="3600" b="1" dirty="0">
              <a:latin typeface="+mn-lt"/>
            </a:endParaRPr>
          </a:p>
        </p:txBody>
      </p:sp>
      <p:sp>
        <p:nvSpPr>
          <p:cNvPr id="9" name="Title 1"/>
          <p:cNvSpPr txBox="1">
            <a:spLocks/>
          </p:cNvSpPr>
          <p:nvPr/>
        </p:nvSpPr>
        <p:spPr>
          <a:xfrm>
            <a:off x="983102" y="1040524"/>
            <a:ext cx="11537144" cy="4918149"/>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l">
              <a:lnSpc>
                <a:spcPct val="100000"/>
              </a:lnSpc>
            </a:pPr>
            <a:r>
              <a:rPr lang="en-AU" b="1" dirty="0" smtClean="0">
                <a:latin typeface="+mn-lt"/>
              </a:rPr>
              <a:t>Ultimately rational decisions are not rationally justifiable.</a:t>
            </a:r>
          </a:p>
          <a:p>
            <a:pPr algn="l">
              <a:lnSpc>
                <a:spcPct val="100000"/>
              </a:lnSpc>
              <a:spcBef>
                <a:spcPts val="600"/>
              </a:spcBef>
            </a:pPr>
            <a:r>
              <a:rPr lang="en-AU" sz="2800" dirty="0" smtClean="0"/>
              <a:t>We are being rational if finding new evidence might change our minds.</a:t>
            </a:r>
          </a:p>
          <a:p>
            <a:pPr indent="-252000" algn="l">
              <a:lnSpc>
                <a:spcPct val="100000"/>
              </a:lnSpc>
              <a:spcBef>
                <a:spcPts val="600"/>
              </a:spcBef>
              <a:buFont typeface="Arial" panose="020B0604020202020204" pitchFamily="34" charset="0"/>
              <a:buChar char="•"/>
            </a:pPr>
            <a:r>
              <a:rPr lang="en-AU" sz="2800" dirty="0" smtClean="0"/>
              <a:t>When we are being completely rational, </a:t>
            </a:r>
          </a:p>
          <a:p>
            <a:pPr algn="l">
              <a:lnSpc>
                <a:spcPct val="100000"/>
              </a:lnSpc>
              <a:spcBef>
                <a:spcPts val="600"/>
              </a:spcBef>
            </a:pPr>
            <a:r>
              <a:rPr lang="en-AU" sz="2800" dirty="0"/>
              <a:t>	</a:t>
            </a:r>
            <a:r>
              <a:rPr lang="en-AU" sz="2800" dirty="0" smtClean="0"/>
              <a:t>we </a:t>
            </a:r>
            <a:r>
              <a:rPr lang="en-AU" sz="2800" dirty="0"/>
              <a:t>make lists of reasons for and against a particular </a:t>
            </a:r>
            <a:r>
              <a:rPr lang="en-AU" sz="2800" dirty="0" smtClean="0"/>
              <a:t>decision, </a:t>
            </a:r>
          </a:p>
          <a:p>
            <a:pPr algn="l">
              <a:lnSpc>
                <a:spcPct val="100000"/>
              </a:lnSpc>
              <a:spcBef>
                <a:spcPts val="600"/>
              </a:spcBef>
            </a:pPr>
            <a:r>
              <a:rPr lang="en-AU" sz="2800" dirty="0"/>
              <a:t>	</a:t>
            </a:r>
            <a:r>
              <a:rPr lang="en-AU" sz="2800" dirty="0" smtClean="0"/>
              <a:t>then we make </a:t>
            </a:r>
            <a:r>
              <a:rPr lang="en-AU" sz="2800" dirty="0"/>
              <a:t>up our minds.</a:t>
            </a:r>
          </a:p>
          <a:p>
            <a:pPr lvl="0" indent="-252000" algn="l">
              <a:lnSpc>
                <a:spcPct val="100000"/>
              </a:lnSpc>
              <a:spcBef>
                <a:spcPts val="600"/>
              </a:spcBef>
              <a:buFont typeface="Arial" panose="020B0604020202020204" pitchFamily="34" charset="0"/>
              <a:buChar char="•"/>
            </a:pPr>
            <a:r>
              <a:rPr lang="en-US" sz="2800" dirty="0"/>
              <a:t>Someone can always ask, ‘but why did you decide that way?’</a:t>
            </a:r>
            <a:endParaRPr lang="en-AU" sz="2800" dirty="0"/>
          </a:p>
          <a:p>
            <a:pPr lvl="0" indent="-252000" algn="l">
              <a:lnSpc>
                <a:spcPct val="100000"/>
              </a:lnSpc>
              <a:spcBef>
                <a:spcPts val="600"/>
              </a:spcBef>
              <a:buFont typeface="Arial" panose="020B0604020202020204" pitchFamily="34" charset="0"/>
              <a:buChar char="•"/>
            </a:pPr>
            <a:r>
              <a:rPr lang="en-US" sz="2800" dirty="0"/>
              <a:t>If we can state the reason then it must be added to one of the </a:t>
            </a:r>
            <a:r>
              <a:rPr lang="en-US" sz="2800" dirty="0" smtClean="0"/>
              <a:t>lists, </a:t>
            </a:r>
          </a:p>
          <a:p>
            <a:pPr lvl="0" algn="l">
              <a:lnSpc>
                <a:spcPct val="100000"/>
              </a:lnSpc>
              <a:spcBef>
                <a:spcPts val="600"/>
              </a:spcBef>
            </a:pPr>
            <a:r>
              <a:rPr lang="en-US" sz="2800" dirty="0" smtClean="0"/>
              <a:t>	and </a:t>
            </a:r>
            <a:r>
              <a:rPr lang="en-US" sz="2800" dirty="0"/>
              <a:t>we can decide again.  </a:t>
            </a:r>
            <a:endParaRPr lang="en-AU" sz="2800" dirty="0"/>
          </a:p>
          <a:p>
            <a:pPr lvl="0" indent="-252000" algn="l">
              <a:lnSpc>
                <a:spcPct val="100000"/>
              </a:lnSpc>
              <a:spcBef>
                <a:spcPts val="600"/>
              </a:spcBef>
              <a:buFont typeface="Arial" panose="020B0604020202020204" pitchFamily="34" charset="0"/>
              <a:buChar char="•"/>
            </a:pPr>
            <a:r>
              <a:rPr lang="en-US" sz="2800" dirty="0"/>
              <a:t>It’s an infinite loop, or an arbitrary end point.</a:t>
            </a:r>
            <a:endParaRPr lang="en-AU" sz="2800" dirty="0"/>
          </a:p>
          <a:p>
            <a:pPr lvl="0" indent="-252000" algn="l">
              <a:lnSpc>
                <a:spcPct val="100000"/>
              </a:lnSpc>
              <a:spcBef>
                <a:spcPts val="600"/>
              </a:spcBef>
              <a:buFont typeface="Arial" panose="020B0604020202020204" pitchFamily="34" charset="0"/>
              <a:buChar char="•"/>
            </a:pPr>
            <a:r>
              <a:rPr lang="en-US" sz="2800" dirty="0"/>
              <a:t>The ultimate decision is </a:t>
            </a:r>
            <a:r>
              <a:rPr lang="en-AU" sz="2800" dirty="0"/>
              <a:t>to some extent beyond mere reason.</a:t>
            </a:r>
          </a:p>
          <a:p>
            <a:pPr lvl="0" algn="l">
              <a:lnSpc>
                <a:spcPct val="100000"/>
              </a:lnSpc>
              <a:spcBef>
                <a:spcPts val="600"/>
              </a:spcBef>
            </a:pPr>
            <a:r>
              <a:rPr lang="en-AU" sz="2800" b="1" dirty="0"/>
              <a:t>All</a:t>
            </a:r>
            <a:r>
              <a:rPr lang="en-AU" sz="2800" dirty="0"/>
              <a:t> our choices involve such a leap of faith, </a:t>
            </a:r>
            <a:endParaRPr lang="en-AU" sz="2800" dirty="0" smtClean="0"/>
          </a:p>
          <a:p>
            <a:pPr lvl="0" algn="l">
              <a:lnSpc>
                <a:spcPct val="100000"/>
              </a:lnSpc>
              <a:spcBef>
                <a:spcPts val="600"/>
              </a:spcBef>
            </a:pPr>
            <a:r>
              <a:rPr lang="en-AU" sz="2800" dirty="0"/>
              <a:t>	</a:t>
            </a:r>
            <a:r>
              <a:rPr lang="en-AU" sz="2800" dirty="0" smtClean="0"/>
              <a:t>even </a:t>
            </a:r>
            <a:r>
              <a:rPr lang="en-AU" sz="2800" dirty="0"/>
              <a:t>if we </a:t>
            </a:r>
            <a:r>
              <a:rPr lang="en-AU" sz="2800" dirty="0" smtClean="0"/>
              <a:t>use reason to minimise </a:t>
            </a:r>
            <a:r>
              <a:rPr lang="en-AU" sz="2800" dirty="0"/>
              <a:t>the size of the leap</a:t>
            </a:r>
            <a:r>
              <a:rPr lang="en-US" sz="2800" dirty="0" smtClean="0"/>
              <a:t>.</a:t>
            </a:r>
            <a:endParaRPr lang="en-AU"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9081306"/>
      </p:ext>
    </p:extLst>
  </p:cSld>
  <p:clrMapOvr>
    <a:masterClrMapping/>
  </p:clrMapOvr>
  <mc:AlternateContent xmlns:mc="http://schemas.openxmlformats.org/markup-compatibility/2006" xmlns:p14="http://schemas.microsoft.com/office/powerpoint/2010/main">
    <mc:Choice Requires="p14">
      <p:transition spd="slow" p14:dur="2000" advTm="44526"/>
    </mc:Choice>
    <mc:Fallback xmlns="">
      <p:transition spd="slow" advTm="44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22</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txBox="1">
            <a:spLocks/>
          </p:cNvSpPr>
          <p:nvPr/>
        </p:nvSpPr>
        <p:spPr>
          <a:xfrm>
            <a:off x="983102" y="0"/>
            <a:ext cx="4392766" cy="77372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dirty="0" smtClean="0">
                <a:latin typeface="+mn-lt"/>
              </a:rPr>
              <a:t>Truth  and Revelation</a:t>
            </a:r>
            <a:endParaRPr lang="en-AU" sz="3600" b="1" dirty="0">
              <a:latin typeface="+mn-lt"/>
            </a:endParaRPr>
          </a:p>
        </p:txBody>
      </p:sp>
      <p:sp>
        <p:nvSpPr>
          <p:cNvPr id="10" name="Title 1"/>
          <p:cNvSpPr txBox="1">
            <a:spLocks/>
          </p:cNvSpPr>
          <p:nvPr/>
        </p:nvSpPr>
        <p:spPr>
          <a:xfrm>
            <a:off x="812930" y="641131"/>
            <a:ext cx="9834049" cy="541282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l"/>
            <a:r>
              <a:rPr lang="en-AU" sz="2900" dirty="0">
                <a:latin typeface="Calibri" panose="020F0502020204030204" pitchFamily="34" charset="0"/>
              </a:rPr>
              <a:t>Given that </a:t>
            </a:r>
            <a:r>
              <a:rPr lang="en-AU" sz="2900" b="1" dirty="0">
                <a:latin typeface="Calibri" panose="020F0502020204030204" pitchFamily="34" charset="0"/>
              </a:rPr>
              <a:t>reason is limited</a:t>
            </a:r>
            <a:r>
              <a:rPr lang="en-AU" sz="2900" dirty="0">
                <a:latin typeface="Calibri" panose="020F0502020204030204" pitchFamily="34" charset="0"/>
              </a:rPr>
              <a:t>, some people conclude we can only find the </a:t>
            </a:r>
            <a:r>
              <a:rPr lang="en-AU" sz="2900" b="1" dirty="0">
                <a:latin typeface="Calibri" panose="020F0502020204030204" pitchFamily="34" charset="0"/>
              </a:rPr>
              <a:t>truth through </a:t>
            </a:r>
            <a:r>
              <a:rPr lang="en-AU" sz="2900" b="1" dirty="0" smtClean="0">
                <a:latin typeface="Calibri" panose="020F0502020204030204" pitchFamily="34" charset="0"/>
              </a:rPr>
              <a:t>revelation</a:t>
            </a:r>
            <a:r>
              <a:rPr lang="en-AU" sz="2900" dirty="0">
                <a:latin typeface="Calibri" panose="020F0502020204030204" pitchFamily="34" charset="0"/>
              </a:rPr>
              <a:t>.</a:t>
            </a:r>
            <a:endParaRPr lang="en-AU" sz="2900" dirty="0" smtClean="0">
              <a:latin typeface="Calibri" panose="020F0502020204030204" pitchFamily="34" charset="0"/>
            </a:endParaRPr>
          </a:p>
          <a:p>
            <a:pPr marL="457200" indent="-457200" algn="l">
              <a:buFont typeface="Arial" panose="020B0604020202020204" pitchFamily="34" charset="0"/>
              <a:buChar char="•"/>
            </a:pPr>
            <a:r>
              <a:rPr lang="en-AU" sz="2900" dirty="0">
                <a:latin typeface="Calibri" panose="020F0502020204030204" pitchFamily="34" charset="0"/>
              </a:rPr>
              <a:t>B</a:t>
            </a:r>
            <a:r>
              <a:rPr lang="en-AU" sz="2900" dirty="0" smtClean="0">
                <a:latin typeface="Calibri" panose="020F0502020204030204" pitchFamily="34" charset="0"/>
              </a:rPr>
              <a:t>ut such people </a:t>
            </a:r>
            <a:r>
              <a:rPr lang="en-AU" sz="2900" b="1" dirty="0" smtClean="0">
                <a:latin typeface="Calibri" panose="020F0502020204030204" pitchFamily="34" charset="0"/>
              </a:rPr>
              <a:t>arbitrarily</a:t>
            </a:r>
            <a:r>
              <a:rPr lang="en-AU" sz="2900" dirty="0" smtClean="0">
                <a:latin typeface="Calibri" panose="020F0502020204030204" pitchFamily="34" charset="0"/>
              </a:rPr>
              <a:t> </a:t>
            </a:r>
            <a:r>
              <a:rPr lang="en-AU" sz="2900" b="1" dirty="0">
                <a:latin typeface="Calibri" panose="020F0502020204030204" pitchFamily="34" charset="0"/>
              </a:rPr>
              <a:t>choose</a:t>
            </a:r>
            <a:r>
              <a:rPr lang="en-AU" sz="2900" dirty="0">
                <a:latin typeface="Calibri" panose="020F0502020204030204" pitchFamily="34" charset="0"/>
              </a:rPr>
              <a:t> </a:t>
            </a:r>
            <a:r>
              <a:rPr lang="en-AU" sz="2900" u="sng" dirty="0">
                <a:latin typeface="Calibri" panose="020F0502020204030204" pitchFamily="34" charset="0"/>
              </a:rPr>
              <a:t>which revelation</a:t>
            </a:r>
            <a:r>
              <a:rPr lang="en-AU" sz="2900" dirty="0">
                <a:latin typeface="Calibri" panose="020F0502020204030204" pitchFamily="34" charset="0"/>
              </a:rPr>
              <a:t>, and </a:t>
            </a:r>
            <a:r>
              <a:rPr lang="en-AU" sz="2900" u="sng" dirty="0">
                <a:latin typeface="Calibri" panose="020F0502020204030204" pitchFamily="34" charset="0"/>
              </a:rPr>
              <a:t>which </a:t>
            </a:r>
            <a:r>
              <a:rPr lang="en-AU" sz="2900" u="sng" dirty="0" smtClean="0">
                <a:latin typeface="Calibri" panose="020F0502020204030204" pitchFamily="34" charset="0"/>
              </a:rPr>
              <a:t>rules</a:t>
            </a:r>
            <a:r>
              <a:rPr lang="en-AU" sz="2900" dirty="0" smtClean="0">
                <a:latin typeface="Calibri" panose="020F0502020204030204" pitchFamily="34" charset="0"/>
              </a:rPr>
              <a:t> </a:t>
            </a:r>
            <a:r>
              <a:rPr lang="en-AU" sz="2900" dirty="0">
                <a:latin typeface="Calibri" panose="020F0502020204030204" pitchFamily="34" charset="0"/>
              </a:rPr>
              <a:t>to follow, and that is not a solution. </a:t>
            </a:r>
            <a:endParaRPr lang="en-AU" sz="2900" dirty="0" smtClean="0">
              <a:latin typeface="Calibri" panose="020F0502020204030204" pitchFamily="34" charset="0"/>
            </a:endParaRPr>
          </a:p>
          <a:p>
            <a:pPr marL="457200" indent="-457200" algn="l">
              <a:buFont typeface="Arial" panose="020B0604020202020204" pitchFamily="34" charset="0"/>
              <a:buChar char="•"/>
            </a:pPr>
            <a:r>
              <a:rPr lang="en-AU" sz="2900" dirty="0" smtClean="0">
                <a:latin typeface="Calibri" panose="020F0502020204030204" pitchFamily="34" charset="0"/>
              </a:rPr>
              <a:t>If </a:t>
            </a:r>
            <a:r>
              <a:rPr lang="en-AU" sz="2900" dirty="0">
                <a:latin typeface="Calibri" panose="020F0502020204030204" pitchFamily="34" charset="0"/>
              </a:rPr>
              <a:t>we can justify preferring one set of revelations over another, we don’t need revelation to know what is right and good.  </a:t>
            </a:r>
            <a:endParaRPr lang="en-AU" sz="2900" dirty="0" smtClean="0">
              <a:latin typeface="Calibri" panose="020F0502020204030204" pitchFamily="34" charset="0"/>
            </a:endParaRPr>
          </a:p>
          <a:p>
            <a:pPr marL="457200" indent="-457200" algn="l">
              <a:buFont typeface="Arial" panose="020B0604020202020204" pitchFamily="34" charset="0"/>
              <a:buChar char="•"/>
            </a:pPr>
            <a:r>
              <a:rPr lang="en-AU" sz="2900" dirty="0" smtClean="0">
                <a:latin typeface="Calibri" panose="020F0502020204030204" pitchFamily="34" charset="0"/>
              </a:rPr>
              <a:t>If </a:t>
            </a:r>
            <a:r>
              <a:rPr lang="en-AU" sz="2900" dirty="0">
                <a:latin typeface="Calibri" panose="020F0502020204030204" pitchFamily="34" charset="0"/>
              </a:rPr>
              <a:t>a sacred text tells of extraordinary miracles, why believe in these and not those of other traditions?  </a:t>
            </a:r>
            <a:endParaRPr lang="en-AU" sz="2900" dirty="0" smtClean="0">
              <a:latin typeface="Calibri" panose="020F0502020204030204" pitchFamily="34" charset="0"/>
            </a:endParaRPr>
          </a:p>
          <a:p>
            <a:pPr marL="457200" indent="-457200" algn="l">
              <a:buFont typeface="Arial" panose="020B0604020202020204" pitchFamily="34" charset="0"/>
              <a:buChar char="•"/>
            </a:pPr>
            <a:r>
              <a:rPr lang="en-AU" sz="2900" dirty="0" smtClean="0">
                <a:latin typeface="Calibri" panose="020F0502020204030204" pitchFamily="34" charset="0"/>
              </a:rPr>
              <a:t>Even </a:t>
            </a:r>
            <a:r>
              <a:rPr lang="en-AU" sz="2900" dirty="0">
                <a:latin typeface="Calibri" panose="020F0502020204030204" pitchFamily="34" charset="0"/>
              </a:rPr>
              <a:t>if some miracles did occur, how do we know the rest of the text is right and good?  </a:t>
            </a:r>
            <a:endParaRPr lang="en-AU" sz="2900" dirty="0" smtClean="0">
              <a:latin typeface="Calibri" panose="020F0502020204030204" pitchFamily="34" charset="0"/>
            </a:endParaRPr>
          </a:p>
          <a:p>
            <a:pPr algn="l"/>
            <a:endParaRPr lang="en-AU" sz="2900" dirty="0" smtClean="0">
              <a:latin typeface="Calibri" panose="020F0502020204030204" pitchFamily="34" charset="0"/>
            </a:endParaRPr>
          </a:p>
          <a:p>
            <a:pPr marL="457200" indent="-457200" algn="l">
              <a:buFont typeface="Arial" panose="020B0604020202020204" pitchFamily="34" charset="0"/>
              <a:buChar char="•"/>
            </a:pPr>
            <a:r>
              <a:rPr lang="en-AU" sz="2900" dirty="0" smtClean="0">
                <a:latin typeface="Calibri" panose="020F0502020204030204" pitchFamily="34" charset="0"/>
              </a:rPr>
              <a:t>We </a:t>
            </a:r>
            <a:r>
              <a:rPr lang="en-AU" sz="2900" dirty="0">
                <a:latin typeface="Calibri" panose="020F0502020204030204" pitchFamily="34" charset="0"/>
              </a:rPr>
              <a:t>can’t just choose arbitrarily, on faith alone.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4516365"/>
      </p:ext>
    </p:extLst>
  </p:cSld>
  <p:clrMapOvr>
    <a:masterClrMapping/>
  </p:clrMapOvr>
  <mc:AlternateContent xmlns:mc="http://schemas.openxmlformats.org/markup-compatibility/2006" xmlns:p14="http://schemas.microsoft.com/office/powerpoint/2010/main">
    <mc:Choice Requires="p14">
      <p:transition spd="slow" p14:dur="2000" advTm="41789"/>
    </mc:Choice>
    <mc:Fallback xmlns="">
      <p:transition spd="slow" advTm="41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4836" y="668275"/>
            <a:ext cx="9632044" cy="2737704"/>
          </a:xfrm>
        </p:spPr>
        <p:txBody>
          <a:bodyPr>
            <a:normAutofit/>
          </a:bodyPr>
          <a:lstStyle/>
          <a:p>
            <a:pPr marL="0" indent="0">
              <a:buNone/>
            </a:pPr>
            <a:r>
              <a:rPr lang="en-AU" b="1" i="1" dirty="0" smtClean="0"/>
              <a:t>But still, we have </a:t>
            </a:r>
            <a:r>
              <a:rPr lang="en-AU" b="1" i="1" dirty="0"/>
              <a:t>to choose</a:t>
            </a:r>
            <a:r>
              <a:rPr lang="en-AU" sz="2800" dirty="0"/>
              <a:t> one way or the other</a:t>
            </a:r>
            <a:r>
              <a:rPr lang="en-AU" sz="2800" dirty="0" smtClean="0"/>
              <a:t>.</a:t>
            </a:r>
          </a:p>
          <a:p>
            <a:pPr marL="457200" indent="-457200">
              <a:spcBef>
                <a:spcPts val="0"/>
              </a:spcBef>
            </a:pPr>
            <a:r>
              <a:rPr lang="en-AU" sz="2800" dirty="0"/>
              <a:t>Perhaps we do make this choice “freely”; </a:t>
            </a:r>
          </a:p>
          <a:p>
            <a:pPr marL="457200" indent="-457200">
              <a:spcBef>
                <a:spcPts val="0"/>
              </a:spcBef>
            </a:pPr>
            <a:r>
              <a:rPr lang="en-AU" sz="2800" dirty="0"/>
              <a:t>perhaps it is </a:t>
            </a:r>
            <a:r>
              <a:rPr lang="en-AU" sz="2800" dirty="0" smtClean="0"/>
              <a:t>arbitrary; </a:t>
            </a:r>
            <a:endParaRPr lang="en-AU" sz="2800" dirty="0"/>
          </a:p>
          <a:p>
            <a:pPr marL="457200" indent="-457200">
              <a:spcBef>
                <a:spcPts val="0"/>
              </a:spcBef>
            </a:pPr>
            <a:r>
              <a:rPr lang="en-AU" sz="2800" dirty="0"/>
              <a:t>perhaps it is </a:t>
            </a:r>
            <a:r>
              <a:rPr lang="en-AU" sz="2800" dirty="0" smtClean="0"/>
              <a:t>caused </a:t>
            </a:r>
            <a:r>
              <a:rPr lang="en-AU" sz="2800" dirty="0"/>
              <a:t>by our genes or </a:t>
            </a:r>
            <a:r>
              <a:rPr lang="en-AU" sz="2800" dirty="0" smtClean="0"/>
              <a:t>upbringing.  </a:t>
            </a:r>
            <a:endParaRPr lang="en-AU" sz="2800" dirty="0"/>
          </a:p>
          <a:p>
            <a:pPr marL="0" indent="0">
              <a:spcBef>
                <a:spcPts val="0"/>
              </a:spcBef>
              <a:buNone/>
            </a:pPr>
            <a:r>
              <a:rPr lang="en-AU" sz="2800" dirty="0"/>
              <a:t>Regardless, we make the choice</a:t>
            </a:r>
            <a:r>
              <a:rPr lang="en-AU" sz="2800" dirty="0" smtClean="0"/>
              <a:t>.</a:t>
            </a:r>
          </a:p>
          <a:p>
            <a:pPr marL="457200" indent="-457200">
              <a:spcBef>
                <a:spcPts val="0"/>
              </a:spcBef>
            </a:pPr>
            <a:r>
              <a:rPr lang="en-AU" sz="2800" dirty="0"/>
              <a:t>And our choices reflect our values.</a:t>
            </a:r>
            <a:endParaRPr lang="en-AU" sz="2800" dirty="0">
              <a:latin typeface="Calibri" panose="020F0502020204030204" pitchFamily="34" charset="0"/>
            </a:endParaRPr>
          </a:p>
          <a:p>
            <a:endParaRPr lang="en-AU" sz="2800" dirty="0" smtClean="0"/>
          </a:p>
          <a:p>
            <a:pPr marL="0" indent="0">
              <a:buNone/>
            </a:pPr>
            <a:endParaRPr lang="en-AU" sz="2800" dirty="0"/>
          </a:p>
          <a:p>
            <a:endParaRPr lang="en-AU" dirty="0"/>
          </a:p>
        </p:txBody>
      </p:sp>
      <p:sp>
        <p:nvSpPr>
          <p:cNvPr id="4" name="Text Placeholder 3"/>
          <p:cNvSpPr>
            <a:spLocks noGrp="1"/>
          </p:cNvSpPr>
          <p:nvPr>
            <p:ph type="body" sz="half" idx="2"/>
          </p:nvPr>
        </p:nvSpPr>
        <p:spPr>
          <a:xfrm>
            <a:off x="611206" y="3153730"/>
            <a:ext cx="10419303" cy="3085255"/>
          </a:xfrm>
        </p:spPr>
        <p:txBody>
          <a:bodyPr>
            <a:noAutofit/>
          </a:bodyPr>
          <a:lstStyle/>
          <a:p>
            <a:pPr marL="288000" lvl="1" indent="-360000"/>
            <a:r>
              <a:rPr lang="en-AU" sz="3000" dirty="0" smtClean="0"/>
              <a:t>●	</a:t>
            </a:r>
            <a:r>
              <a:rPr lang="en-AU" sz="3000" b="1" dirty="0" smtClean="0"/>
              <a:t>Ultimately </a:t>
            </a:r>
            <a:r>
              <a:rPr lang="en-AU" sz="3000" b="1" dirty="0"/>
              <a:t>we all effectively choose to believe in the Truth: that </a:t>
            </a:r>
            <a:r>
              <a:rPr lang="en-AU" sz="3000" b="1" i="1" dirty="0"/>
              <a:t>it is valid to seek the truth</a:t>
            </a:r>
            <a:r>
              <a:rPr lang="en-AU" sz="3000" b="1" dirty="0"/>
              <a:t>.  </a:t>
            </a:r>
            <a:r>
              <a:rPr lang="en-AU" sz="3000" dirty="0"/>
              <a:t>This fundamental choice reflects a </a:t>
            </a:r>
            <a:r>
              <a:rPr lang="en-AU" sz="3000" i="1" dirty="0"/>
              <a:t>core</a:t>
            </a:r>
            <a:r>
              <a:rPr lang="en-AU" sz="3000" dirty="0"/>
              <a:t> value, even if it is obvious or done unconsciously.  </a:t>
            </a:r>
          </a:p>
          <a:p>
            <a:pPr marL="288000" lvl="1" indent="-360000"/>
            <a:r>
              <a:rPr lang="en-AU" sz="3000" dirty="0"/>
              <a:t>●	We </a:t>
            </a:r>
            <a:r>
              <a:rPr lang="en-AU" sz="3000" dirty="0" smtClean="0"/>
              <a:t>are </a:t>
            </a:r>
            <a:r>
              <a:rPr lang="en-AU" sz="3000" dirty="0"/>
              <a:t>also </a:t>
            </a:r>
            <a:r>
              <a:rPr lang="en-AU" sz="3000" dirty="0" smtClean="0"/>
              <a:t>forced </a:t>
            </a:r>
            <a:r>
              <a:rPr lang="en-AU" sz="3000" dirty="0"/>
              <a:t>to value </a:t>
            </a:r>
            <a:r>
              <a:rPr lang="en-AU" sz="3000" b="1" dirty="0"/>
              <a:t>Diversity</a:t>
            </a:r>
            <a:r>
              <a:rPr lang="en-AU" sz="3000" dirty="0"/>
              <a:t>, because a reasonable person could make difference choices.</a:t>
            </a:r>
          </a:p>
          <a:p>
            <a:r>
              <a:rPr lang="en-AU" sz="2800" dirty="0" smtClean="0"/>
              <a:t>There is some mystery about this, but we </a:t>
            </a:r>
            <a:r>
              <a:rPr lang="en-AU" sz="2800" i="1" dirty="0"/>
              <a:t>embrace</a:t>
            </a:r>
            <a:r>
              <a:rPr lang="en-AU" sz="2800" dirty="0"/>
              <a:t> </a:t>
            </a:r>
            <a:r>
              <a:rPr lang="en-AU" sz="2800" dirty="0" smtClean="0"/>
              <a:t>the mystery</a:t>
            </a:r>
            <a:r>
              <a:rPr lang="en-AU" sz="2800" dirty="0"/>
              <a:t>.</a:t>
            </a:r>
            <a:r>
              <a:rPr lang="en-AU" sz="2800" dirty="0" smtClean="0"/>
              <a:t> </a:t>
            </a:r>
          </a:p>
          <a:p>
            <a:pPr>
              <a:spcBef>
                <a:spcPts val="0"/>
              </a:spcBef>
            </a:pPr>
            <a:r>
              <a:rPr lang="en-AU" sz="2800" dirty="0"/>
              <a:t>W</a:t>
            </a:r>
            <a:r>
              <a:rPr lang="en-AU" sz="2800" dirty="0" smtClean="0"/>
              <a:t>e </a:t>
            </a:r>
            <a:r>
              <a:rPr lang="en-AU" sz="2800" dirty="0"/>
              <a:t>don’t </a:t>
            </a:r>
            <a:r>
              <a:rPr lang="en-AU" sz="2800" i="1" dirty="0"/>
              <a:t>value</a:t>
            </a:r>
            <a:r>
              <a:rPr lang="en-AU" sz="2800" dirty="0"/>
              <a:t> mystery as something to strive </a:t>
            </a:r>
            <a:r>
              <a:rPr lang="en-AU" sz="2800" dirty="0" smtClean="0"/>
              <a:t>for.</a:t>
            </a:r>
            <a:endParaRPr lang="en-AU" sz="28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23</a:t>
            </a:fld>
            <a:endParaRPr lang="en-AU"/>
          </a:p>
        </p:txBody>
      </p:sp>
      <p:sp>
        <p:nvSpPr>
          <p:cNvPr id="7" name="Date Placeholder 6"/>
          <p:cNvSpPr>
            <a:spLocks noGrp="1"/>
          </p:cNvSpPr>
          <p:nvPr>
            <p:ph type="dt" sz="half" idx="10"/>
          </p:nvPr>
        </p:nvSpPr>
        <p:spPr/>
        <p:txBody>
          <a:bodyPr/>
          <a:lstStyle/>
          <a:p>
            <a:r>
              <a:rPr lang="en-US" smtClean="0"/>
              <a:t>20/06/2017 Version 1.1</a:t>
            </a:r>
            <a:endParaRPr lang="en-AU" dirty="0"/>
          </a:p>
        </p:txBody>
      </p:sp>
      <p:sp>
        <p:nvSpPr>
          <p:cNvPr id="2" name="TextBox 1"/>
          <p:cNvSpPr txBox="1"/>
          <p:nvPr/>
        </p:nvSpPr>
        <p:spPr>
          <a:xfrm>
            <a:off x="1153249" y="124161"/>
            <a:ext cx="2984361" cy="584775"/>
          </a:xfrm>
          <a:prstGeom prst="rect">
            <a:avLst/>
          </a:prstGeom>
          <a:noFill/>
        </p:spPr>
        <p:txBody>
          <a:bodyPr wrap="square" rtlCol="0">
            <a:spAutoFit/>
          </a:bodyPr>
          <a:lstStyle/>
          <a:p>
            <a:r>
              <a:rPr lang="en-AU" sz="3200" b="1" dirty="0"/>
              <a:t>What we </a:t>
            </a:r>
            <a:r>
              <a:rPr lang="en-AU" sz="3200" b="1" dirty="0" smtClean="0"/>
              <a:t>Value</a:t>
            </a:r>
            <a:endParaRPr lang="en-AU" sz="32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1709848"/>
      </p:ext>
    </p:extLst>
  </p:cSld>
  <p:clrMapOvr>
    <a:masterClrMapping/>
  </p:clrMapOvr>
  <mc:AlternateContent xmlns:mc="http://schemas.openxmlformats.org/markup-compatibility/2006" xmlns:p14="http://schemas.microsoft.com/office/powerpoint/2010/main">
    <mc:Choice Requires="p14">
      <p:transition spd="slow" p14:dur="2000" advTm="49589"/>
    </mc:Choice>
    <mc:Fallback xmlns="">
      <p:transition spd="slow" advTm="4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84529"/>
            <a:ext cx="4628560" cy="867267"/>
          </a:xfrm>
        </p:spPr>
        <p:txBody>
          <a:bodyPr>
            <a:normAutofit/>
          </a:bodyPr>
          <a:lstStyle/>
          <a:p>
            <a:r>
              <a:rPr lang="en-AU" sz="5300" b="1" i="1" dirty="0" smtClean="0"/>
              <a:t>1.2 Metaphysics</a:t>
            </a:r>
            <a:endParaRPr lang="en-AU" dirty="0"/>
          </a:p>
        </p:txBody>
      </p:sp>
      <p:sp>
        <p:nvSpPr>
          <p:cNvPr id="3" name="Content Placeholder 2"/>
          <p:cNvSpPr>
            <a:spLocks noGrp="1"/>
          </p:cNvSpPr>
          <p:nvPr>
            <p:ph idx="1"/>
          </p:nvPr>
        </p:nvSpPr>
        <p:spPr>
          <a:xfrm>
            <a:off x="536028" y="1111110"/>
            <a:ext cx="10468303" cy="5245240"/>
          </a:xfrm>
        </p:spPr>
        <p:txBody>
          <a:bodyPr>
            <a:normAutofit fontScale="77500" lnSpcReduction="20000"/>
          </a:bodyPr>
          <a:lstStyle/>
          <a:p>
            <a:pPr marL="0" indent="0">
              <a:buNone/>
            </a:pPr>
            <a:r>
              <a:rPr lang="en-AU" dirty="0" smtClean="0"/>
              <a:t>The second biggest question </a:t>
            </a:r>
            <a:r>
              <a:rPr lang="en-AU" dirty="0"/>
              <a:t>is: </a:t>
            </a:r>
            <a:r>
              <a:rPr lang="en-AU" dirty="0" smtClean="0"/>
              <a:t>What </a:t>
            </a:r>
            <a:r>
              <a:rPr lang="en-AU" dirty="0"/>
              <a:t>is </a:t>
            </a:r>
            <a:r>
              <a:rPr lang="en-AU" dirty="0" smtClean="0"/>
              <a:t>real?</a:t>
            </a:r>
          </a:p>
          <a:p>
            <a:pPr marL="0" lvl="0" indent="0">
              <a:buNone/>
            </a:pPr>
            <a:r>
              <a:rPr lang="en-US" b="1" dirty="0" smtClean="0"/>
              <a:t>Appearances </a:t>
            </a:r>
            <a:r>
              <a:rPr lang="en-US" b="1" dirty="0"/>
              <a:t>based on </a:t>
            </a:r>
            <a:r>
              <a:rPr lang="en-US" b="1" dirty="0" smtClean="0"/>
              <a:t>perceptions </a:t>
            </a:r>
            <a:r>
              <a:rPr lang="en-US" b="1" dirty="0"/>
              <a:t>are only indirectly related to </a:t>
            </a:r>
            <a:r>
              <a:rPr lang="en-US" b="1" dirty="0" smtClean="0"/>
              <a:t>reality</a:t>
            </a:r>
            <a:r>
              <a:rPr lang="en-US" b="1" dirty="0"/>
              <a:t>.</a:t>
            </a:r>
            <a:endParaRPr lang="en-AU" b="1" dirty="0"/>
          </a:p>
          <a:p>
            <a:pPr lvl="0"/>
            <a:r>
              <a:rPr lang="en-AU" dirty="0" smtClean="0"/>
              <a:t>Is there some </a:t>
            </a:r>
            <a:r>
              <a:rPr lang="en-AU" b="1" dirty="0"/>
              <a:t>permanent</a:t>
            </a:r>
            <a:r>
              <a:rPr lang="en-AU" dirty="0"/>
              <a:t> </a:t>
            </a:r>
            <a:r>
              <a:rPr lang="en-AU" b="1" i="1" dirty="0"/>
              <a:t>thing</a:t>
            </a:r>
            <a:r>
              <a:rPr lang="en-AU" dirty="0"/>
              <a:t> behind the ever-changing appearances.  </a:t>
            </a:r>
            <a:r>
              <a:rPr lang="en-AU" dirty="0" smtClean="0"/>
              <a:t>Or is everything </a:t>
            </a:r>
            <a:r>
              <a:rPr lang="en-AU" b="1" dirty="0" smtClean="0"/>
              <a:t>impermanent</a:t>
            </a:r>
            <a:r>
              <a:rPr lang="en-AU" dirty="0"/>
              <a:t>, </a:t>
            </a:r>
            <a:r>
              <a:rPr lang="en-AU" dirty="0" smtClean="0"/>
              <a:t>and reality is only ever </a:t>
            </a:r>
            <a:r>
              <a:rPr lang="en-AU" dirty="0"/>
              <a:t>changing </a:t>
            </a:r>
            <a:r>
              <a:rPr lang="en-AU" b="1" i="1" dirty="0"/>
              <a:t>events</a:t>
            </a:r>
            <a:r>
              <a:rPr lang="en-AU" dirty="0"/>
              <a:t>.</a:t>
            </a:r>
          </a:p>
          <a:p>
            <a:pPr lvl="0"/>
            <a:r>
              <a:rPr lang="en-AU" dirty="0" smtClean="0"/>
              <a:t>Some people say the </a:t>
            </a:r>
            <a:r>
              <a:rPr lang="en-AU" dirty="0"/>
              <a:t>ultimate reality is </a:t>
            </a:r>
            <a:r>
              <a:rPr lang="en-AU" b="1" dirty="0"/>
              <a:t>incomprehensible and </a:t>
            </a:r>
            <a:r>
              <a:rPr lang="en-AU" b="1" dirty="0" smtClean="0"/>
              <a:t>unknowable</a:t>
            </a:r>
            <a:r>
              <a:rPr lang="en-AU" dirty="0" smtClean="0"/>
              <a:t>, </a:t>
            </a:r>
            <a:r>
              <a:rPr lang="en-AU" dirty="0"/>
              <a:t>but somehow this </a:t>
            </a:r>
            <a:r>
              <a:rPr lang="en-AU" i="1" dirty="0" smtClean="0"/>
              <a:t>thing,</a:t>
            </a:r>
            <a:r>
              <a:rPr lang="en-AU" dirty="0" smtClean="0"/>
              <a:t> </a:t>
            </a:r>
            <a:r>
              <a:rPr lang="en-AU" dirty="0"/>
              <a:t>with no </a:t>
            </a:r>
            <a:r>
              <a:rPr lang="en-AU" dirty="0" smtClean="0"/>
              <a:t>content, </a:t>
            </a:r>
            <a:r>
              <a:rPr lang="en-AU" dirty="0"/>
              <a:t>provides </a:t>
            </a:r>
            <a:r>
              <a:rPr lang="en-AU" dirty="0" smtClean="0"/>
              <a:t>meaning</a:t>
            </a:r>
            <a:r>
              <a:rPr lang="en-AU" dirty="0"/>
              <a:t> and </a:t>
            </a:r>
            <a:r>
              <a:rPr lang="en-AU" dirty="0" smtClean="0"/>
              <a:t>purpose!!</a:t>
            </a:r>
            <a:endParaRPr lang="en-AU" dirty="0"/>
          </a:p>
          <a:p>
            <a:pPr lvl="0"/>
            <a:r>
              <a:rPr lang="en-AU" sz="3600" dirty="0"/>
              <a:t>Progress in science continues to strengthen the case for materialism: </a:t>
            </a:r>
            <a:endParaRPr lang="en-AU" sz="3600" dirty="0" smtClean="0"/>
          </a:p>
          <a:p>
            <a:pPr lvl="1"/>
            <a:r>
              <a:rPr lang="en-AU" sz="3600" dirty="0" smtClean="0"/>
              <a:t>that </a:t>
            </a:r>
            <a:r>
              <a:rPr lang="en-AU" sz="3600" dirty="0"/>
              <a:t>all phenomena, including mental </a:t>
            </a:r>
            <a:r>
              <a:rPr lang="en-AU" sz="3600" dirty="0" smtClean="0"/>
              <a:t>events and </a:t>
            </a:r>
            <a:r>
              <a:rPr lang="en-AU" sz="3600" dirty="0"/>
              <a:t>consciousness, are identical with material interactions, and </a:t>
            </a:r>
            <a:endParaRPr lang="en-AU" sz="3600" dirty="0" smtClean="0"/>
          </a:p>
          <a:p>
            <a:pPr lvl="1"/>
            <a:r>
              <a:rPr lang="en-AU" sz="3600" dirty="0" smtClean="0"/>
              <a:t>it </a:t>
            </a:r>
            <a:r>
              <a:rPr lang="en-AU" sz="3600" dirty="0"/>
              <a:t>is unreasonable to believe in a separate mental world of </a:t>
            </a:r>
            <a:r>
              <a:rPr lang="en-AU" sz="3600" dirty="0" smtClean="0"/>
              <a:t>ideas.</a:t>
            </a:r>
            <a:endParaRPr lang="en-AU" sz="3600" dirty="0"/>
          </a:p>
          <a:p>
            <a:pPr lvl="0"/>
            <a:r>
              <a:rPr lang="en-AU" sz="3600" dirty="0" smtClean="0"/>
              <a:t>Science </a:t>
            </a:r>
            <a:r>
              <a:rPr lang="en-AU" sz="3600" dirty="0"/>
              <a:t>tells us the universe is a collection of myriads of </a:t>
            </a:r>
            <a:r>
              <a:rPr lang="en-AU" sz="3600" b="1" dirty="0"/>
              <a:t>events</a:t>
            </a:r>
            <a:r>
              <a:rPr lang="en-AU" sz="3600" dirty="0"/>
              <a:t>, as force carrying particles, gauge bosons and gravitons, carry quanta of energy between matter particles</a:t>
            </a:r>
            <a:r>
              <a:rPr lang="en-AU" sz="3600" dirty="0" smtClean="0"/>
              <a:t>.</a:t>
            </a:r>
            <a:endParaRPr lang="en-AU" sz="36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24</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86135008"/>
      </p:ext>
    </p:extLst>
  </p:cSld>
  <p:clrMapOvr>
    <a:masterClrMapping/>
  </p:clrMapOvr>
  <mc:AlternateContent xmlns:mc="http://schemas.openxmlformats.org/markup-compatibility/2006" xmlns:p14="http://schemas.microsoft.com/office/powerpoint/2010/main">
    <mc:Choice Requires="p14">
      <p:transition spd="slow" p14:dur="2000" advTm="61218"/>
    </mc:Choice>
    <mc:Fallback xmlns="">
      <p:transition spd="slow" advTm="6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452" y="72429"/>
            <a:ext cx="5849233" cy="631596"/>
          </a:xfrm>
        </p:spPr>
        <p:txBody>
          <a:bodyPr>
            <a:normAutofit fontScale="90000"/>
          </a:bodyPr>
          <a:lstStyle/>
          <a:p>
            <a:r>
              <a:rPr lang="en-US" b="1" dirty="0" smtClean="0"/>
              <a:t/>
            </a:r>
            <a:br>
              <a:rPr lang="en-US" b="1" dirty="0" smtClean="0"/>
            </a:br>
            <a:r>
              <a:rPr lang="en-US" b="1" dirty="0">
                <a:latin typeface="+mn-lt"/>
              </a:rPr>
              <a:t>P</a:t>
            </a:r>
            <a:r>
              <a:rPr lang="en-US" b="1" dirty="0" smtClean="0">
                <a:latin typeface="+mn-lt"/>
              </a:rPr>
              <a:t>artitioning </a:t>
            </a:r>
            <a:r>
              <a:rPr lang="en-US" b="1" dirty="0">
                <a:latin typeface="+mn-lt"/>
              </a:rPr>
              <a:t>reality with </a:t>
            </a:r>
            <a:r>
              <a:rPr lang="en-US" b="1" dirty="0" smtClean="0">
                <a:latin typeface="+mn-lt"/>
              </a:rPr>
              <a:t>language</a:t>
            </a:r>
            <a:endParaRPr lang="en-AU" b="1" dirty="0">
              <a:latin typeface="+mn-lt"/>
            </a:endParaRPr>
          </a:p>
        </p:txBody>
      </p:sp>
      <p:sp>
        <p:nvSpPr>
          <p:cNvPr id="3" name="Content Placeholder 2"/>
          <p:cNvSpPr>
            <a:spLocks noGrp="1"/>
          </p:cNvSpPr>
          <p:nvPr>
            <p:ph idx="1"/>
          </p:nvPr>
        </p:nvSpPr>
        <p:spPr>
          <a:xfrm>
            <a:off x="164408" y="914400"/>
            <a:ext cx="11903662" cy="5360275"/>
          </a:xfrm>
        </p:spPr>
        <p:txBody>
          <a:bodyPr>
            <a:normAutofit lnSpcReduction="10000"/>
          </a:bodyPr>
          <a:lstStyle/>
          <a:p>
            <a:pPr marL="0" indent="0">
              <a:buNone/>
            </a:pPr>
            <a:r>
              <a:rPr lang="en-US" sz="2800" b="1" dirty="0"/>
              <a:t>We construct our perception of reality and partition </a:t>
            </a:r>
            <a:r>
              <a:rPr lang="en-US" sz="2800" b="1" dirty="0" smtClean="0"/>
              <a:t>reality </a:t>
            </a:r>
            <a:r>
              <a:rPr lang="en-US" sz="2800" b="1" dirty="0"/>
              <a:t>with language</a:t>
            </a:r>
            <a:r>
              <a:rPr lang="en-US" sz="2800" b="1" dirty="0" smtClean="0"/>
              <a:t>.</a:t>
            </a:r>
            <a:endParaRPr lang="en-AU" sz="3000" dirty="0" smtClean="0"/>
          </a:p>
          <a:p>
            <a:pPr lvl="0"/>
            <a:r>
              <a:rPr lang="en-AU" sz="2400" dirty="0" smtClean="0"/>
              <a:t>We </a:t>
            </a:r>
            <a:r>
              <a:rPr lang="en-AU" sz="2400" dirty="0"/>
              <a:t>all interpret reality in terms of space and time, and we impose causality on it.</a:t>
            </a:r>
          </a:p>
          <a:p>
            <a:pPr lvl="0"/>
            <a:r>
              <a:rPr lang="en-AU" sz="2400" dirty="0"/>
              <a:t>Our brains partition our experiences </a:t>
            </a:r>
            <a:r>
              <a:rPr lang="en-AU" sz="2400" dirty="0" smtClean="0"/>
              <a:t>into </a:t>
            </a:r>
            <a:r>
              <a:rPr lang="en-AU" sz="2400" i="1" dirty="0"/>
              <a:t>things</a:t>
            </a:r>
            <a:r>
              <a:rPr lang="en-AU" sz="2400" dirty="0"/>
              <a:t> and </a:t>
            </a:r>
            <a:r>
              <a:rPr lang="en-AU" sz="2400" i="1" dirty="0"/>
              <a:t>events</a:t>
            </a:r>
            <a:r>
              <a:rPr lang="en-AU" sz="2400" dirty="0"/>
              <a:t>.</a:t>
            </a:r>
          </a:p>
          <a:p>
            <a:pPr lvl="0"/>
            <a:r>
              <a:rPr lang="en-AU" sz="2400" dirty="0"/>
              <a:t>We </a:t>
            </a:r>
            <a:r>
              <a:rPr lang="en-AU" sz="2400" dirty="0" smtClean="0"/>
              <a:t>attribute </a:t>
            </a:r>
            <a:r>
              <a:rPr lang="en-AU" sz="2400" dirty="0"/>
              <a:t>personalities to </a:t>
            </a:r>
            <a:r>
              <a:rPr lang="en-AU" sz="2400" i="1" dirty="0"/>
              <a:t>things</a:t>
            </a:r>
            <a:r>
              <a:rPr lang="en-AU" sz="2400" dirty="0"/>
              <a:t> that apparently move by themselves.</a:t>
            </a:r>
          </a:p>
          <a:p>
            <a:pPr lvl="0"/>
            <a:r>
              <a:rPr lang="en-AU" sz="2400" dirty="0"/>
              <a:t>We use language to identify, think </a:t>
            </a:r>
            <a:r>
              <a:rPr lang="en-AU" sz="2400" dirty="0" smtClean="0"/>
              <a:t>about, </a:t>
            </a:r>
            <a:r>
              <a:rPr lang="en-AU" sz="2400" dirty="0"/>
              <a:t>and talk about these </a:t>
            </a:r>
            <a:r>
              <a:rPr lang="en-AU" sz="2400" i="1" dirty="0"/>
              <a:t>things</a:t>
            </a:r>
            <a:r>
              <a:rPr lang="en-AU" sz="2400" dirty="0"/>
              <a:t> and </a:t>
            </a:r>
            <a:r>
              <a:rPr lang="en-AU" sz="2400" i="1" dirty="0"/>
              <a:t>events</a:t>
            </a:r>
            <a:r>
              <a:rPr lang="en-AU" sz="2400" dirty="0" smtClean="0"/>
              <a:t>.</a:t>
            </a:r>
          </a:p>
          <a:p>
            <a:pPr lvl="0"/>
            <a:endParaRPr lang="en-AU" sz="2400" dirty="0"/>
          </a:p>
          <a:p>
            <a:pPr lvl="0"/>
            <a:r>
              <a:rPr lang="en-AU" sz="2400" dirty="0"/>
              <a:t>Different languages and cultures partition the world differently, into different concepts.  </a:t>
            </a:r>
            <a:endParaRPr lang="en-AU" sz="2400" dirty="0" smtClean="0"/>
          </a:p>
          <a:p>
            <a:pPr lvl="0"/>
            <a:r>
              <a:rPr lang="en-AU" sz="2400" dirty="0" smtClean="0"/>
              <a:t>Sociologists </a:t>
            </a:r>
            <a:r>
              <a:rPr lang="en-AU" sz="2400" dirty="0"/>
              <a:t>confirm that we construct our world out of generally ill-informed cultural norms</a:t>
            </a:r>
            <a:r>
              <a:rPr lang="en-AU" sz="2400" dirty="0" smtClean="0"/>
              <a:t>.</a:t>
            </a:r>
          </a:p>
          <a:p>
            <a:pPr lvl="0"/>
            <a:endParaRPr lang="en-AU" sz="2400" dirty="0"/>
          </a:p>
          <a:p>
            <a:pPr lvl="0"/>
            <a:r>
              <a:rPr lang="en-AU" sz="2400" dirty="0"/>
              <a:t>3000 years ago the Hindu Vedas told us classification, in </a:t>
            </a:r>
            <a:r>
              <a:rPr lang="en-AU" sz="2400" dirty="0" smtClean="0"/>
              <a:t>language</a:t>
            </a:r>
            <a:r>
              <a:rPr lang="en-AU" sz="2400" dirty="0"/>
              <a:t> </a:t>
            </a:r>
            <a:r>
              <a:rPr lang="en-AU" sz="2400" dirty="0" smtClean="0"/>
              <a:t>&amp; culture</a:t>
            </a:r>
            <a:r>
              <a:rPr lang="en-AU" sz="2400" i="1" dirty="0" smtClean="0"/>
              <a:t>,</a:t>
            </a:r>
            <a:r>
              <a:rPr lang="en-AU" sz="2400" dirty="0" smtClean="0"/>
              <a:t> </a:t>
            </a:r>
            <a:r>
              <a:rPr lang="en-AU" sz="2400" dirty="0"/>
              <a:t>is delusional.  </a:t>
            </a:r>
            <a:endParaRPr lang="en-AU" sz="2400" dirty="0" smtClean="0"/>
          </a:p>
          <a:p>
            <a:pPr lvl="0"/>
            <a:r>
              <a:rPr lang="en-AU" sz="2400" dirty="0" smtClean="0"/>
              <a:t>The </a:t>
            </a:r>
            <a:r>
              <a:rPr lang="en-AU" sz="2400" dirty="0"/>
              <a:t>Buddha told us that even our own selves are not really real.</a:t>
            </a:r>
          </a:p>
          <a:p>
            <a:pPr lvl="0"/>
            <a:r>
              <a:rPr lang="en-AU" sz="2400" dirty="0"/>
              <a:t>But we still think of </a:t>
            </a:r>
            <a:r>
              <a:rPr lang="en-AU" sz="2400" dirty="0" smtClean="0"/>
              <a:t>ourselves and other </a:t>
            </a:r>
            <a:r>
              <a:rPr lang="en-AU" sz="2400" dirty="0"/>
              <a:t>minds as separate entities in</a:t>
            </a:r>
            <a:r>
              <a:rPr lang="en-AU" sz="2400" dirty="0" smtClean="0"/>
              <a:t> </a:t>
            </a:r>
            <a:r>
              <a:rPr lang="en-AU" sz="2400" dirty="0"/>
              <a:t>our complex reality</a:t>
            </a:r>
            <a:r>
              <a:rPr lang="en-AU" sz="2400" dirty="0" smtClean="0"/>
              <a:t>.</a:t>
            </a:r>
            <a:endParaRPr lang="en-AU" sz="24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25</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52566268"/>
      </p:ext>
    </p:extLst>
  </p:cSld>
  <p:clrMapOvr>
    <a:masterClrMapping/>
  </p:clrMapOvr>
  <mc:AlternateContent xmlns:mc="http://schemas.openxmlformats.org/markup-compatibility/2006" xmlns:p14="http://schemas.microsoft.com/office/powerpoint/2010/main">
    <mc:Choice Requires="p14">
      <p:transition spd="slow" p14:dur="2000" advTm="59649"/>
    </mc:Choice>
    <mc:Fallback xmlns="">
      <p:transition spd="slow" advTm="5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59" y="185853"/>
            <a:ext cx="3104941" cy="631596"/>
          </a:xfrm>
        </p:spPr>
        <p:txBody>
          <a:bodyPr>
            <a:normAutofit fontScale="90000"/>
          </a:bodyPr>
          <a:lstStyle/>
          <a:p>
            <a:r>
              <a:rPr lang="en-US" b="1" dirty="0" smtClean="0"/>
              <a:t/>
            </a:r>
            <a:br>
              <a:rPr lang="en-US" b="1" dirty="0" smtClean="0"/>
            </a:br>
            <a:r>
              <a:rPr lang="en-US" b="1" dirty="0" smtClean="0">
                <a:latin typeface="+mn-lt"/>
              </a:rPr>
              <a:t>Spiritual Reality</a:t>
            </a:r>
            <a:endParaRPr lang="en-AU" b="1" dirty="0">
              <a:latin typeface="+mn-lt"/>
            </a:endParaRPr>
          </a:p>
        </p:txBody>
      </p:sp>
      <p:sp>
        <p:nvSpPr>
          <p:cNvPr id="3" name="Content Placeholder 2"/>
          <p:cNvSpPr>
            <a:spLocks noGrp="1"/>
          </p:cNvSpPr>
          <p:nvPr>
            <p:ph idx="1"/>
          </p:nvPr>
        </p:nvSpPr>
        <p:spPr>
          <a:xfrm>
            <a:off x="693336" y="944545"/>
            <a:ext cx="10247933" cy="5215095"/>
          </a:xfrm>
        </p:spPr>
        <p:txBody>
          <a:bodyPr>
            <a:normAutofit/>
          </a:bodyPr>
          <a:lstStyle/>
          <a:p>
            <a:pPr lvl="0"/>
            <a:r>
              <a:rPr lang="en-AU" sz="2800" dirty="0"/>
              <a:t>Mind altering drugs and various physical or mental exercises can alter our perceptions, emotions and feelings, emphasising that our normal perception is limited.  </a:t>
            </a:r>
          </a:p>
          <a:p>
            <a:pPr lvl="0"/>
            <a:r>
              <a:rPr lang="en-US" sz="2800" dirty="0"/>
              <a:t>Some experiences can’t be adequately described in words: </a:t>
            </a:r>
            <a:r>
              <a:rPr lang="en-US" sz="2800" dirty="0" smtClean="0"/>
              <a:t>like tastes </a:t>
            </a:r>
            <a:r>
              <a:rPr lang="en-US" sz="2800" dirty="0"/>
              <a:t>and smells, </a:t>
            </a:r>
            <a:r>
              <a:rPr lang="en-US" sz="2800" dirty="0" smtClean="0"/>
              <a:t>and music</a:t>
            </a:r>
            <a:r>
              <a:rPr lang="en-US" sz="2800" dirty="0"/>
              <a:t>.  </a:t>
            </a:r>
            <a:endParaRPr lang="en-US" sz="2800" dirty="0" smtClean="0"/>
          </a:p>
          <a:p>
            <a:pPr lvl="0"/>
            <a:r>
              <a:rPr lang="en-US" sz="2800" dirty="0" smtClean="0"/>
              <a:t>Many </a:t>
            </a:r>
            <a:r>
              <a:rPr lang="en-US" sz="2800" u="sng" dirty="0"/>
              <a:t>normal</a:t>
            </a:r>
            <a:r>
              <a:rPr lang="en-US" sz="2800" dirty="0"/>
              <a:t> people have </a:t>
            </a:r>
            <a:r>
              <a:rPr lang="en-US" sz="2800" dirty="0" smtClean="0"/>
              <a:t>wordless ‘spiritual</a:t>
            </a:r>
            <a:r>
              <a:rPr lang="en-US" sz="2800" dirty="0"/>
              <a:t>’ experiences.  </a:t>
            </a:r>
            <a:r>
              <a:rPr lang="en-US" sz="2800" dirty="0" smtClean="0"/>
              <a:t>These don’t involve </a:t>
            </a:r>
            <a:r>
              <a:rPr lang="en-AU" sz="2800" dirty="0"/>
              <a:t>disembodied </a:t>
            </a:r>
            <a:r>
              <a:rPr lang="en-AU" sz="2800" dirty="0" smtClean="0"/>
              <a:t>minds, but can affect </a:t>
            </a:r>
            <a:r>
              <a:rPr lang="en-AU" sz="2800" dirty="0"/>
              <a:t>our </a:t>
            </a:r>
            <a:r>
              <a:rPr lang="en-AU" sz="2800" dirty="0" smtClean="0"/>
              <a:t>emotions </a:t>
            </a:r>
            <a:r>
              <a:rPr lang="en-AU" sz="2800" dirty="0"/>
              <a:t>and </a:t>
            </a:r>
            <a:r>
              <a:rPr lang="en-AU" sz="2800" dirty="0" smtClean="0"/>
              <a:t>feelings and the life choices we make. </a:t>
            </a:r>
            <a:endParaRPr lang="en-AU" sz="2800" dirty="0"/>
          </a:p>
          <a:p>
            <a:pPr lvl="0"/>
            <a:r>
              <a:rPr lang="en-AU" sz="2800" dirty="0" smtClean="0"/>
              <a:t>Strange </a:t>
            </a:r>
            <a:r>
              <a:rPr lang="en-AU" sz="2800" dirty="0"/>
              <a:t>events like these, that we experience, are open to investigation by science.  They are still part of the natural universe.  </a:t>
            </a:r>
          </a:p>
          <a:p>
            <a:pPr lvl="0"/>
            <a:r>
              <a:rPr lang="en-AU" sz="2800" dirty="0" smtClean="0"/>
              <a:t>Even so, we </a:t>
            </a:r>
            <a:r>
              <a:rPr lang="en-AU" sz="2800" dirty="0"/>
              <a:t>are </a:t>
            </a:r>
            <a:r>
              <a:rPr lang="en-AU" sz="2800" dirty="0" smtClean="0"/>
              <a:t>still </a:t>
            </a:r>
            <a:r>
              <a:rPr lang="en-US" sz="2800" dirty="0" smtClean="0"/>
              <a:t>awed </a:t>
            </a:r>
            <a:r>
              <a:rPr lang="en-US" sz="2800" dirty="0"/>
              <a:t>by the majesty, complexity and beauty of the universe.  </a:t>
            </a:r>
            <a:r>
              <a:rPr lang="en-US" sz="2800" dirty="0" smtClean="0"/>
              <a:t>We </a:t>
            </a:r>
            <a:r>
              <a:rPr lang="en-US" sz="2800" dirty="0"/>
              <a:t>can revel in </a:t>
            </a:r>
            <a:r>
              <a:rPr lang="en-US" sz="2800" dirty="0" smtClean="0"/>
              <a:t>these </a:t>
            </a:r>
            <a:r>
              <a:rPr lang="en-US" sz="2800" dirty="0"/>
              <a:t>mind-blowing, natural </a:t>
            </a:r>
            <a:r>
              <a:rPr lang="en-US" sz="2800" dirty="0" smtClean="0"/>
              <a:t>wonders.</a:t>
            </a:r>
            <a:endParaRPr lang="en-AU" sz="28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26</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3336661"/>
      </p:ext>
    </p:extLst>
  </p:cSld>
  <p:clrMapOvr>
    <a:masterClrMapping/>
  </p:clrMapOvr>
  <mc:AlternateContent xmlns:mc="http://schemas.openxmlformats.org/markup-compatibility/2006" xmlns:p14="http://schemas.microsoft.com/office/powerpoint/2010/main">
    <mc:Choice Requires="p14">
      <p:transition spd="slow" p14:dur="2000" advTm="53097"/>
    </mc:Choice>
    <mc:Fallback xmlns="">
      <p:transition spd="slow" advTm="5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59" y="185853"/>
            <a:ext cx="3104941" cy="631596"/>
          </a:xfrm>
        </p:spPr>
        <p:txBody>
          <a:bodyPr>
            <a:normAutofit fontScale="90000"/>
          </a:bodyPr>
          <a:lstStyle/>
          <a:p>
            <a:r>
              <a:rPr lang="en-US" b="1" dirty="0" smtClean="0"/>
              <a:t/>
            </a:r>
            <a:br>
              <a:rPr lang="en-US" b="1" dirty="0" smtClean="0"/>
            </a:br>
            <a:r>
              <a:rPr lang="en-US" b="1" dirty="0" smtClean="0">
                <a:latin typeface="+mn-lt"/>
              </a:rPr>
              <a:t>What we Value</a:t>
            </a:r>
            <a:endParaRPr lang="en-AU" b="1" dirty="0">
              <a:latin typeface="+mn-lt"/>
            </a:endParaRPr>
          </a:p>
        </p:txBody>
      </p:sp>
      <p:sp>
        <p:nvSpPr>
          <p:cNvPr id="3" name="Content Placeholder 2"/>
          <p:cNvSpPr>
            <a:spLocks noGrp="1"/>
          </p:cNvSpPr>
          <p:nvPr>
            <p:ph idx="1"/>
          </p:nvPr>
        </p:nvSpPr>
        <p:spPr>
          <a:xfrm>
            <a:off x="382979" y="931552"/>
            <a:ext cx="11673793" cy="3733618"/>
          </a:xfrm>
        </p:spPr>
        <p:txBody>
          <a:bodyPr>
            <a:normAutofit/>
          </a:bodyPr>
          <a:lstStyle/>
          <a:p>
            <a:pPr lvl="0"/>
            <a:r>
              <a:rPr lang="en-AU" dirty="0" smtClean="0"/>
              <a:t>Science still doesn’t </a:t>
            </a:r>
            <a:r>
              <a:rPr lang="en-AU" dirty="0"/>
              <a:t>tell us what the ultimate nature of reality is.  </a:t>
            </a:r>
          </a:p>
          <a:p>
            <a:pPr marL="432000" lvl="1" indent="-216000"/>
            <a:r>
              <a:rPr lang="en-AU" dirty="0"/>
              <a:t>Scientific theories are temporary and cover only limited areas.  </a:t>
            </a:r>
          </a:p>
          <a:p>
            <a:pPr marL="432000" lvl="1" indent="-216000"/>
            <a:r>
              <a:rPr lang="en-AU" dirty="0"/>
              <a:t>We feel each new theory </a:t>
            </a:r>
            <a:r>
              <a:rPr lang="en-AU" dirty="0" smtClean="0"/>
              <a:t>is closer to </a:t>
            </a:r>
            <a:r>
              <a:rPr lang="en-AU" dirty="0"/>
              <a:t>the truth, but we </a:t>
            </a:r>
            <a:r>
              <a:rPr lang="en-AU" dirty="0" smtClean="0"/>
              <a:t>can’t be </a:t>
            </a:r>
            <a:r>
              <a:rPr lang="en-AU" dirty="0"/>
              <a:t>certain.  </a:t>
            </a:r>
          </a:p>
          <a:p>
            <a:pPr marL="432000" lvl="1" indent="-216000"/>
            <a:r>
              <a:rPr lang="en-AU" dirty="0"/>
              <a:t>Heisenberg’s Uncertainty Principle and quantum theory </a:t>
            </a:r>
            <a:r>
              <a:rPr lang="en-AU" dirty="0" smtClean="0"/>
              <a:t>imply that there </a:t>
            </a:r>
            <a:r>
              <a:rPr lang="en-AU" dirty="0"/>
              <a:t>are limits to what we </a:t>
            </a:r>
            <a:r>
              <a:rPr lang="en-AU" dirty="0" smtClean="0"/>
              <a:t>can ever know</a:t>
            </a:r>
            <a:r>
              <a:rPr lang="en-AU" dirty="0"/>
              <a:t>.  </a:t>
            </a:r>
          </a:p>
          <a:p>
            <a:pPr marL="432000" lvl="1" indent="-216000"/>
            <a:r>
              <a:rPr lang="en-AU" dirty="0"/>
              <a:t>Science still has a long way to go to explain lots of things.</a:t>
            </a:r>
          </a:p>
          <a:p>
            <a:pPr marL="0" lvl="0" indent="0">
              <a:buNone/>
            </a:pPr>
            <a:endParaRPr lang="en-AU" sz="2800" dirty="0"/>
          </a:p>
        </p:txBody>
      </p:sp>
      <p:sp>
        <p:nvSpPr>
          <p:cNvPr id="4" name="Text Placeholder 3"/>
          <p:cNvSpPr>
            <a:spLocks noGrp="1"/>
          </p:cNvSpPr>
          <p:nvPr>
            <p:ph type="body" sz="half" idx="2"/>
          </p:nvPr>
        </p:nvSpPr>
        <p:spPr>
          <a:xfrm>
            <a:off x="328123" y="3823850"/>
            <a:ext cx="11783503" cy="2532500"/>
          </a:xfrm>
        </p:spPr>
        <p:txBody>
          <a:bodyPr>
            <a:noAutofit/>
          </a:bodyPr>
          <a:lstStyle/>
          <a:p>
            <a:r>
              <a:rPr lang="en-AU" sz="3000" dirty="0" smtClean="0"/>
              <a:t>But </a:t>
            </a:r>
            <a:r>
              <a:rPr lang="en-AU" sz="3000" b="1" dirty="0" smtClean="0"/>
              <a:t>we </a:t>
            </a:r>
            <a:r>
              <a:rPr lang="en-AU" sz="3000" b="1" dirty="0"/>
              <a:t>value </a:t>
            </a:r>
            <a:r>
              <a:rPr lang="en-AU" sz="3000" b="1" dirty="0" smtClean="0"/>
              <a:t>this idea </a:t>
            </a:r>
            <a:r>
              <a:rPr lang="en-AU" sz="3000" b="1" dirty="0"/>
              <a:t>of a </a:t>
            </a:r>
            <a:r>
              <a:rPr lang="en-AU" sz="3000" b="1" dirty="0" smtClean="0"/>
              <a:t>shared, </a:t>
            </a:r>
            <a:r>
              <a:rPr lang="en-AU" sz="3000" b="1" dirty="0"/>
              <a:t>natural, </a:t>
            </a:r>
            <a:r>
              <a:rPr lang="en-AU" sz="3000" b="1" dirty="0" smtClean="0"/>
              <a:t>public </a:t>
            </a:r>
            <a:r>
              <a:rPr lang="en-AU" sz="3000" b="1" i="1" dirty="0" smtClean="0"/>
              <a:t>reality</a:t>
            </a:r>
            <a:r>
              <a:rPr lang="en-AU" sz="3000" dirty="0"/>
              <a:t>.</a:t>
            </a:r>
            <a:r>
              <a:rPr lang="en-AU" sz="3000" dirty="0" smtClean="0"/>
              <a:t> </a:t>
            </a:r>
          </a:p>
          <a:p>
            <a:r>
              <a:rPr lang="en-AU" sz="3000" dirty="0" smtClean="0"/>
              <a:t>Despite </a:t>
            </a:r>
            <a:r>
              <a:rPr lang="en-AU" sz="3000" dirty="0"/>
              <a:t>its </a:t>
            </a:r>
            <a:r>
              <a:rPr lang="en-AU" sz="3000" dirty="0" smtClean="0"/>
              <a:t>uncertainty, cultural differences, social constructs </a:t>
            </a:r>
            <a:r>
              <a:rPr lang="en-AU" sz="3000" dirty="0"/>
              <a:t>and </a:t>
            </a:r>
            <a:r>
              <a:rPr lang="en-AU" sz="3000" dirty="0" smtClean="0"/>
              <a:t>subjectivity, it is the basis </a:t>
            </a:r>
            <a:r>
              <a:rPr lang="en-AU" sz="3200" dirty="0"/>
              <a:t>for all our communications</a:t>
            </a:r>
            <a:r>
              <a:rPr lang="en-AU" sz="3000" dirty="0" smtClean="0"/>
              <a:t>. </a:t>
            </a:r>
            <a:endParaRPr lang="en-AU" sz="3000" dirty="0"/>
          </a:p>
          <a:p>
            <a:r>
              <a:rPr lang="en-AU" sz="3200" dirty="0" smtClean="0"/>
              <a:t>And this </a:t>
            </a:r>
            <a:r>
              <a:rPr lang="en-AU" sz="3200" dirty="0"/>
              <a:t>analysis causes us to extend the meaning of valuing </a:t>
            </a:r>
            <a:r>
              <a:rPr lang="en-AU" sz="3200" b="1" i="1" dirty="0"/>
              <a:t>diversity,</a:t>
            </a:r>
            <a:r>
              <a:rPr lang="en-AU" sz="3200" dirty="0"/>
              <a:t> because </a:t>
            </a:r>
            <a:r>
              <a:rPr lang="en-AU" sz="3200" dirty="0" smtClean="0"/>
              <a:t>reasonable people </a:t>
            </a:r>
            <a:r>
              <a:rPr lang="en-AU" sz="3200" dirty="0"/>
              <a:t>can partition the world differently.</a:t>
            </a:r>
            <a:endParaRPr lang="en-AU" sz="30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27</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47476229"/>
      </p:ext>
    </p:extLst>
  </p:cSld>
  <p:clrMapOvr>
    <a:masterClrMapping/>
  </p:clrMapOvr>
  <mc:AlternateContent xmlns:mc="http://schemas.openxmlformats.org/markup-compatibility/2006" xmlns:p14="http://schemas.microsoft.com/office/powerpoint/2010/main">
    <mc:Choice Requires="p14">
      <p:transition spd="slow" p14:dur="2000" advTm="50975"/>
    </mc:Choice>
    <mc:Fallback xmlns="">
      <p:transition spd="slow" advTm="50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94578"/>
            <a:ext cx="4053525" cy="867267"/>
          </a:xfrm>
        </p:spPr>
        <p:txBody>
          <a:bodyPr>
            <a:normAutofit/>
          </a:bodyPr>
          <a:lstStyle/>
          <a:p>
            <a:r>
              <a:rPr lang="en-AU" sz="5300" b="1" i="1" dirty="0" smtClean="0"/>
              <a:t>1.3 Theology</a:t>
            </a:r>
            <a:endParaRPr lang="en-AU" dirty="0"/>
          </a:p>
        </p:txBody>
      </p:sp>
      <p:sp>
        <p:nvSpPr>
          <p:cNvPr id="3" name="Content Placeholder 2"/>
          <p:cNvSpPr>
            <a:spLocks noGrp="1"/>
          </p:cNvSpPr>
          <p:nvPr>
            <p:ph idx="1"/>
          </p:nvPr>
        </p:nvSpPr>
        <p:spPr>
          <a:xfrm>
            <a:off x="659876" y="961845"/>
            <a:ext cx="10828862" cy="5365820"/>
          </a:xfrm>
        </p:spPr>
        <p:txBody>
          <a:bodyPr>
            <a:normAutofit fontScale="77500" lnSpcReduction="20000"/>
          </a:bodyPr>
          <a:lstStyle/>
          <a:p>
            <a:pPr marL="0" indent="0">
              <a:buNone/>
            </a:pPr>
            <a:r>
              <a:rPr lang="en-US" dirty="0" smtClean="0"/>
              <a:t>The next big question is: Does God exist?  As Atheists, we say </a:t>
            </a:r>
            <a:r>
              <a:rPr lang="en-US" b="1" dirty="0" smtClean="0"/>
              <a:t>No!</a:t>
            </a:r>
          </a:p>
          <a:p>
            <a:pPr marL="0" indent="0">
              <a:buNone/>
            </a:pPr>
            <a:r>
              <a:rPr lang="en-US" dirty="0" smtClean="0"/>
              <a:t>The </a:t>
            </a:r>
            <a:r>
              <a:rPr lang="en-US" dirty="0"/>
              <a:t>reasons for believing in some sort of God(s) vary according to what sort of being God </a:t>
            </a:r>
            <a:r>
              <a:rPr lang="en-US" dirty="0" smtClean="0"/>
              <a:t>is supposed to be.  </a:t>
            </a:r>
            <a:endParaRPr lang="en-AU" dirty="0"/>
          </a:p>
          <a:p>
            <a:r>
              <a:rPr lang="en-US" dirty="0"/>
              <a:t>We can’t believe in a God that is </a:t>
            </a:r>
            <a:r>
              <a:rPr lang="en-US" dirty="0" smtClean="0"/>
              <a:t>all good, all powerful and all wise, </a:t>
            </a:r>
            <a:r>
              <a:rPr lang="en-US" dirty="0"/>
              <a:t>because there is too much </a:t>
            </a:r>
            <a:r>
              <a:rPr lang="en-US" dirty="0" smtClean="0"/>
              <a:t>suffering, that is unrelated </a:t>
            </a:r>
            <a:r>
              <a:rPr lang="en-US" dirty="0"/>
              <a:t>to </a:t>
            </a:r>
            <a:r>
              <a:rPr lang="en-US" i="1" dirty="0"/>
              <a:t>the evil that humans do</a:t>
            </a:r>
            <a:r>
              <a:rPr lang="en-US" dirty="0"/>
              <a:t>.</a:t>
            </a:r>
            <a:endParaRPr lang="en-AU" dirty="0"/>
          </a:p>
          <a:p>
            <a:r>
              <a:rPr lang="en-US" dirty="0"/>
              <a:t>Given the huge potential impact on our lives, the burden of proof for another god is on the believer.  </a:t>
            </a:r>
            <a:r>
              <a:rPr lang="en-US" dirty="0" smtClean="0"/>
              <a:t>Like </a:t>
            </a:r>
            <a:r>
              <a:rPr lang="en-US" dirty="0"/>
              <a:t>the celestial tea pot, </a:t>
            </a:r>
            <a:r>
              <a:rPr lang="en-US" dirty="0" smtClean="0"/>
              <a:t>which apparently orbits Saturn, we </a:t>
            </a:r>
            <a:r>
              <a:rPr lang="en-US" dirty="0"/>
              <a:t>don’t have to disprove the existence of something that’s undetectable.</a:t>
            </a:r>
            <a:endParaRPr lang="en-AU" dirty="0"/>
          </a:p>
          <a:p>
            <a:r>
              <a:rPr lang="en-US" dirty="0"/>
              <a:t>Is </a:t>
            </a:r>
            <a:r>
              <a:rPr lang="en-US" i="1" dirty="0"/>
              <a:t>God the creator</a:t>
            </a:r>
            <a:r>
              <a:rPr lang="en-US" dirty="0"/>
              <a:t>?  </a:t>
            </a:r>
            <a:r>
              <a:rPr lang="en-US" dirty="0" smtClean="0"/>
              <a:t>Some </a:t>
            </a:r>
            <a:r>
              <a:rPr lang="en-US" dirty="0"/>
              <a:t>simply </a:t>
            </a:r>
            <a:r>
              <a:rPr lang="en-US" b="1" dirty="0" smtClean="0"/>
              <a:t>assume:</a:t>
            </a:r>
            <a:r>
              <a:rPr lang="en-US" dirty="0" smtClean="0"/>
              <a:t> </a:t>
            </a:r>
          </a:p>
          <a:p>
            <a:pPr lvl="1"/>
            <a:r>
              <a:rPr lang="en-US" sz="3100" dirty="0" smtClean="0"/>
              <a:t>that </a:t>
            </a:r>
            <a:r>
              <a:rPr lang="en-US" sz="3100" dirty="0"/>
              <a:t>the universe must have </a:t>
            </a:r>
            <a:r>
              <a:rPr lang="en-US" sz="3100" i="1" dirty="0" smtClean="0"/>
              <a:t>started </a:t>
            </a:r>
            <a:r>
              <a:rPr lang="en-US" sz="3100" dirty="0" smtClean="0"/>
              <a:t>at some time, </a:t>
            </a:r>
          </a:p>
          <a:p>
            <a:pPr lvl="1"/>
            <a:r>
              <a:rPr lang="en-US" sz="3100" dirty="0" smtClean="0"/>
              <a:t>that </a:t>
            </a:r>
            <a:r>
              <a:rPr lang="en-US" sz="3100" dirty="0"/>
              <a:t>every event has a cause, </a:t>
            </a:r>
            <a:endParaRPr lang="en-US" sz="3100" dirty="0" smtClean="0"/>
          </a:p>
          <a:p>
            <a:pPr lvl="1"/>
            <a:r>
              <a:rPr lang="en-US" sz="3100" dirty="0" smtClean="0"/>
              <a:t>that </a:t>
            </a:r>
            <a:r>
              <a:rPr lang="en-US" sz="3100" dirty="0"/>
              <a:t>this rule applies </a:t>
            </a:r>
            <a:r>
              <a:rPr lang="en-US" sz="3100" dirty="0" smtClean="0"/>
              <a:t>even before the universe existed, </a:t>
            </a:r>
          </a:p>
          <a:p>
            <a:pPr lvl="1"/>
            <a:r>
              <a:rPr lang="en-US" sz="3100" dirty="0" smtClean="0"/>
              <a:t>and </a:t>
            </a:r>
            <a:r>
              <a:rPr lang="en-US" sz="3100" dirty="0"/>
              <a:t>that God is </a:t>
            </a:r>
            <a:r>
              <a:rPr lang="en-US" sz="3100" dirty="0" smtClean="0"/>
              <a:t>that </a:t>
            </a:r>
            <a:r>
              <a:rPr lang="en-US" sz="3100" dirty="0"/>
              <a:t>first </a:t>
            </a:r>
            <a:r>
              <a:rPr lang="en-US" sz="3100" dirty="0" smtClean="0"/>
              <a:t>cause.  </a:t>
            </a:r>
          </a:p>
          <a:p>
            <a:pPr marL="0" indent="0">
              <a:buNone/>
            </a:pPr>
            <a:r>
              <a:rPr lang="en-US" dirty="0" smtClean="0"/>
              <a:t>     These are all separate, baseless assumptions.  </a:t>
            </a:r>
            <a:endParaRPr lang="en-AU" dirty="0"/>
          </a:p>
          <a:p>
            <a:pPr marL="0" indent="0">
              <a:buNone/>
            </a:pPr>
            <a:r>
              <a:rPr lang="en-US" dirty="0"/>
              <a:t>No-one explains who created God. </a:t>
            </a:r>
            <a:r>
              <a:rPr lang="en-US" dirty="0" smtClean="0"/>
              <a:t> </a:t>
            </a:r>
            <a:r>
              <a:rPr lang="en-US" b="1" dirty="0" smtClean="0"/>
              <a:t>No </a:t>
            </a:r>
            <a:r>
              <a:rPr lang="en-US" b="1" dirty="0"/>
              <a:t>religion explains existence itself.</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28</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8345899"/>
      </p:ext>
    </p:extLst>
  </p:cSld>
  <p:clrMapOvr>
    <a:masterClrMapping/>
  </p:clrMapOvr>
  <mc:AlternateContent xmlns:mc="http://schemas.openxmlformats.org/markup-compatibility/2006" xmlns:p14="http://schemas.microsoft.com/office/powerpoint/2010/main">
    <mc:Choice Requires="p14">
      <p:transition spd="slow" p14:dur="2000" advTm="65372"/>
    </mc:Choice>
    <mc:Fallback xmlns="">
      <p:transition spd="slow" advTm="6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0"/>
            <a:ext cx="3638341" cy="631596"/>
          </a:xfrm>
        </p:spPr>
        <p:txBody>
          <a:bodyPr>
            <a:normAutofit fontScale="90000"/>
          </a:bodyPr>
          <a:lstStyle/>
          <a:p>
            <a:r>
              <a:rPr lang="en-US" b="1" dirty="0" smtClean="0"/>
              <a:t/>
            </a:r>
            <a:br>
              <a:rPr lang="en-US" b="1" dirty="0" smtClean="0"/>
            </a:br>
            <a:r>
              <a:rPr lang="en-US" b="1" dirty="0" smtClean="0">
                <a:latin typeface="+mn-lt"/>
              </a:rPr>
              <a:t>Other kinds of God</a:t>
            </a:r>
            <a:endParaRPr lang="en-AU" b="1" dirty="0">
              <a:latin typeface="+mn-lt"/>
            </a:endParaRPr>
          </a:p>
        </p:txBody>
      </p:sp>
      <p:sp>
        <p:nvSpPr>
          <p:cNvPr id="3" name="Content Placeholder 2"/>
          <p:cNvSpPr>
            <a:spLocks noGrp="1"/>
          </p:cNvSpPr>
          <p:nvPr>
            <p:ph idx="1"/>
          </p:nvPr>
        </p:nvSpPr>
        <p:spPr>
          <a:xfrm>
            <a:off x="172772" y="775119"/>
            <a:ext cx="11673793" cy="5329957"/>
          </a:xfrm>
        </p:spPr>
        <p:txBody>
          <a:bodyPr>
            <a:noAutofit/>
          </a:bodyPr>
          <a:lstStyle/>
          <a:p>
            <a:r>
              <a:rPr lang="en-US" sz="2700" dirty="0"/>
              <a:t>Is </a:t>
            </a:r>
            <a:r>
              <a:rPr lang="en-US" sz="2700" i="1" dirty="0"/>
              <a:t>God the sustainer, revealer and miracle worker</a:t>
            </a:r>
            <a:r>
              <a:rPr lang="en-US" sz="2700" dirty="0"/>
              <a:t>?  </a:t>
            </a:r>
            <a:endParaRPr lang="en-US" sz="2700" dirty="0" smtClean="0"/>
          </a:p>
          <a:p>
            <a:pPr lvl="1"/>
            <a:r>
              <a:rPr lang="en-US" sz="2700" dirty="0" smtClean="0"/>
              <a:t>Perhaps God </a:t>
            </a:r>
            <a:r>
              <a:rPr lang="en-US" sz="2700" dirty="0"/>
              <a:t>keeps the universe going, behind the laws of nature, the Big Bang and evolution.  He intervenes occasionally to send gurus or prophets, </a:t>
            </a:r>
            <a:r>
              <a:rPr lang="en-US" sz="2700" dirty="0" smtClean="0"/>
              <a:t>to hand </a:t>
            </a:r>
            <a:r>
              <a:rPr lang="en-US" sz="2700" dirty="0"/>
              <a:t>down </a:t>
            </a:r>
            <a:r>
              <a:rPr lang="en-US" sz="2700" dirty="0" smtClean="0"/>
              <a:t>revelations, </a:t>
            </a:r>
            <a:r>
              <a:rPr lang="en-US" sz="2700" dirty="0"/>
              <a:t>answer prayers and perform miracles.  </a:t>
            </a:r>
            <a:endParaRPr lang="en-US" sz="2700" dirty="0" smtClean="0"/>
          </a:p>
          <a:p>
            <a:pPr lvl="1"/>
            <a:r>
              <a:rPr lang="en-US" sz="2700" dirty="0" smtClean="0"/>
              <a:t>As </a:t>
            </a:r>
            <a:r>
              <a:rPr lang="en-US" sz="2700" dirty="0"/>
              <a:t>science learns more there is less need to invoke God to explain natural events, and there will be fewer ‘miracles’.</a:t>
            </a:r>
            <a:endParaRPr lang="en-AU" sz="2700" dirty="0"/>
          </a:p>
          <a:p>
            <a:r>
              <a:rPr lang="en-US" sz="2700" dirty="0"/>
              <a:t>Is there a </a:t>
            </a:r>
            <a:r>
              <a:rPr lang="en-US" sz="2700" i="1" dirty="0"/>
              <a:t>God that we experience?</a:t>
            </a:r>
            <a:r>
              <a:rPr lang="en-US" sz="2700" dirty="0"/>
              <a:t>  </a:t>
            </a:r>
            <a:endParaRPr lang="en-US" sz="2700" dirty="0" smtClean="0"/>
          </a:p>
          <a:p>
            <a:pPr lvl="1"/>
            <a:r>
              <a:rPr lang="en-US" sz="2700" dirty="0" smtClean="0"/>
              <a:t>We can explain goodness</a:t>
            </a:r>
            <a:r>
              <a:rPr lang="en-US" sz="2700" dirty="0"/>
              <a:t>, mystery, </a:t>
            </a:r>
            <a:r>
              <a:rPr lang="en-US" sz="2700" dirty="0" smtClean="0"/>
              <a:t>our sense </a:t>
            </a:r>
            <a:r>
              <a:rPr lang="en-US" sz="2700" dirty="0"/>
              <a:t>of </a:t>
            </a:r>
            <a:r>
              <a:rPr lang="en-US" sz="2700" dirty="0" smtClean="0"/>
              <a:t>connection and wonder, </a:t>
            </a:r>
            <a:r>
              <a:rPr lang="en-US" sz="2700" dirty="0"/>
              <a:t>and our need for </a:t>
            </a:r>
            <a:r>
              <a:rPr lang="en-US" sz="2700" dirty="0" smtClean="0"/>
              <a:t>values, meaning </a:t>
            </a:r>
            <a:r>
              <a:rPr lang="en-US" sz="2700" dirty="0"/>
              <a:t>and </a:t>
            </a:r>
            <a:r>
              <a:rPr lang="en-US" sz="2700" dirty="0" smtClean="0"/>
              <a:t>purpose without </a:t>
            </a:r>
            <a:r>
              <a:rPr lang="en-US" sz="2700" dirty="0"/>
              <a:t>invoking God.  </a:t>
            </a:r>
            <a:endParaRPr lang="en-AU" sz="2700" dirty="0"/>
          </a:p>
          <a:p>
            <a:r>
              <a:rPr lang="en-US" sz="2700" dirty="0"/>
              <a:t>Can we say “</a:t>
            </a:r>
            <a:r>
              <a:rPr lang="en-US" sz="2700" i="1" dirty="0"/>
              <a:t>God is Love</a:t>
            </a:r>
            <a:r>
              <a:rPr lang="en-US" sz="2700" dirty="0"/>
              <a:t>”, immanent, somehow ‘within’ the </a:t>
            </a:r>
            <a:r>
              <a:rPr lang="en-US" sz="2700" dirty="0" smtClean="0"/>
              <a:t>universe</a:t>
            </a:r>
            <a:r>
              <a:rPr lang="en-US" sz="2700" dirty="0"/>
              <a:t>?</a:t>
            </a:r>
            <a:endParaRPr lang="en-US" sz="2700" dirty="0" smtClean="0"/>
          </a:p>
          <a:p>
            <a:pPr lvl="1"/>
            <a:r>
              <a:rPr lang="en-US" sz="2700" dirty="0" smtClean="0"/>
              <a:t>This </a:t>
            </a:r>
            <a:r>
              <a:rPr lang="en-US" sz="2700" dirty="0"/>
              <a:t>god can’t answer our prayers, </a:t>
            </a:r>
            <a:r>
              <a:rPr lang="en-US" sz="2700" dirty="0" smtClean="0"/>
              <a:t>and doesn’t </a:t>
            </a:r>
            <a:r>
              <a:rPr lang="en-US" sz="2700" dirty="0"/>
              <a:t>makes us feel better.  </a:t>
            </a:r>
            <a:endParaRPr lang="en-US" sz="2700" dirty="0" smtClean="0"/>
          </a:p>
          <a:p>
            <a:pPr lvl="1"/>
            <a:r>
              <a:rPr lang="en-US" sz="2700" dirty="0" smtClean="0"/>
              <a:t>We </a:t>
            </a:r>
            <a:r>
              <a:rPr lang="en-US" sz="2700" dirty="0"/>
              <a:t>can work out guidelines for behaviour without this idea.</a:t>
            </a:r>
            <a:endParaRPr lang="en-AU" sz="2700" dirty="0"/>
          </a:p>
          <a:p>
            <a:pPr marL="0" indent="0">
              <a:buNone/>
            </a:pPr>
            <a:r>
              <a:rPr lang="en-US" sz="2700" b="1" dirty="0"/>
              <a:t>These kinds of God add nothing to our understanding.</a:t>
            </a:r>
            <a:endParaRPr lang="en-AU" sz="27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29</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64843971"/>
      </p:ext>
    </p:extLst>
  </p:cSld>
  <p:clrMapOvr>
    <a:masterClrMapping/>
  </p:clrMapOvr>
  <mc:AlternateContent xmlns:mc="http://schemas.openxmlformats.org/markup-compatibility/2006" xmlns:p14="http://schemas.microsoft.com/office/powerpoint/2010/main">
    <mc:Choice Requires="p14">
      <p:transition spd="slow" p14:dur="2000" advTm="58487"/>
    </mc:Choice>
    <mc:Fallback xmlns="">
      <p:transition spd="slow" advTm="5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312" y="0"/>
            <a:ext cx="5799436" cy="734687"/>
          </a:xfrm>
        </p:spPr>
        <p:txBody>
          <a:bodyPr>
            <a:normAutofit fontScale="90000"/>
          </a:bodyPr>
          <a:lstStyle/>
          <a:p>
            <a:r>
              <a:rPr lang="en-US" sz="4400" b="1" dirty="0" smtClean="0">
                <a:latin typeface="+mn-lt"/>
              </a:rPr>
              <a:t>Mooted Sources of Value</a:t>
            </a:r>
            <a:endParaRPr lang="en-AU" sz="4400" b="1" dirty="0">
              <a:latin typeface="+mn-lt"/>
            </a:endParaRPr>
          </a:p>
        </p:txBody>
      </p:sp>
      <p:sp>
        <p:nvSpPr>
          <p:cNvPr id="3" name="Content Placeholder 2"/>
          <p:cNvSpPr>
            <a:spLocks noGrp="1"/>
          </p:cNvSpPr>
          <p:nvPr>
            <p:ph idx="1"/>
          </p:nvPr>
        </p:nvSpPr>
        <p:spPr>
          <a:xfrm>
            <a:off x="1197205" y="1172817"/>
            <a:ext cx="9754574" cy="5183533"/>
          </a:xfrm>
        </p:spPr>
        <p:txBody>
          <a:bodyPr>
            <a:normAutofit fontScale="92500" lnSpcReduction="20000"/>
          </a:bodyPr>
          <a:lstStyle/>
          <a:p>
            <a:pPr marL="0" indent="0">
              <a:buNone/>
            </a:pPr>
            <a:r>
              <a:rPr lang="en-AU" dirty="0" smtClean="0"/>
              <a:t>Many people </a:t>
            </a:r>
            <a:r>
              <a:rPr lang="en-AU" dirty="0"/>
              <a:t>have spent lots of effort trying convince us to adopt some specific set of values</a:t>
            </a:r>
            <a:r>
              <a:rPr lang="en-AU" dirty="0" smtClean="0"/>
              <a:t>. </a:t>
            </a:r>
          </a:p>
          <a:p>
            <a:r>
              <a:rPr lang="en-AU" dirty="0"/>
              <a:t>Philosophers have tried to </a:t>
            </a:r>
            <a:r>
              <a:rPr lang="en-AU" u="sng" dirty="0"/>
              <a:t>deduce</a:t>
            </a:r>
            <a:r>
              <a:rPr lang="en-AU" dirty="0"/>
              <a:t> values from first </a:t>
            </a:r>
            <a:r>
              <a:rPr lang="en-AU" dirty="0" smtClean="0"/>
              <a:t>principles:</a:t>
            </a:r>
            <a:endParaRPr lang="en-AU" dirty="0"/>
          </a:p>
          <a:p>
            <a:r>
              <a:rPr lang="en-AU" dirty="0" smtClean="0"/>
              <a:t>Scientists </a:t>
            </a:r>
            <a:r>
              <a:rPr lang="en-AU" dirty="0"/>
              <a:t>have tried to discover values in the evolution of </a:t>
            </a:r>
            <a:r>
              <a:rPr lang="en-AU" dirty="0" smtClean="0"/>
              <a:t>altruism;</a:t>
            </a:r>
          </a:p>
          <a:p>
            <a:r>
              <a:rPr lang="en-AU" dirty="0"/>
              <a:t>Historians try to discern values in the progress of history, </a:t>
            </a:r>
            <a:r>
              <a:rPr lang="en-AU" dirty="0" smtClean="0"/>
              <a:t>		like </a:t>
            </a:r>
            <a:r>
              <a:rPr lang="en-AU" dirty="0"/>
              <a:t>Marx’s </a:t>
            </a:r>
            <a:r>
              <a:rPr lang="en-AU" dirty="0" smtClean="0"/>
              <a:t>dialectic, or American exceptionalism;</a:t>
            </a:r>
          </a:p>
          <a:p>
            <a:r>
              <a:rPr lang="en-AU" dirty="0"/>
              <a:t>Religions infer values from stories about the gods or gurus </a:t>
            </a:r>
            <a:r>
              <a:rPr lang="en-AU" dirty="0" smtClean="0"/>
              <a:t>	and their instructions;</a:t>
            </a:r>
          </a:p>
          <a:p>
            <a:r>
              <a:rPr lang="en-AU" dirty="0"/>
              <a:t>Cultures, rulers and oldies try to impose values </a:t>
            </a:r>
            <a:r>
              <a:rPr lang="en-AU" dirty="0" smtClean="0"/>
              <a:t>				to </a:t>
            </a:r>
            <a:r>
              <a:rPr lang="en-AU" dirty="0"/>
              <a:t>preserve the status quo and </a:t>
            </a:r>
            <a:r>
              <a:rPr lang="en-AU" dirty="0" smtClean="0"/>
              <a:t>their privileges;</a:t>
            </a:r>
          </a:p>
          <a:p>
            <a:r>
              <a:rPr lang="en-AU" dirty="0" smtClean="0"/>
              <a:t>There </a:t>
            </a:r>
            <a:r>
              <a:rPr lang="en-AU" dirty="0"/>
              <a:t>is no </a:t>
            </a:r>
            <a:r>
              <a:rPr lang="en-AU" dirty="0" smtClean="0"/>
              <a:t>consensus, and </a:t>
            </a:r>
            <a:r>
              <a:rPr lang="en-AU" dirty="0"/>
              <a:t>people despair.  It’s a </a:t>
            </a:r>
            <a:r>
              <a:rPr lang="en-AU" dirty="0" smtClean="0"/>
              <a:t>mess.</a:t>
            </a:r>
          </a:p>
          <a:p>
            <a:endParaRPr lang="en-AU"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4702191"/>
      </p:ext>
    </p:extLst>
  </p:cSld>
  <p:clrMapOvr>
    <a:masterClrMapping/>
  </p:clrMapOvr>
  <mc:AlternateContent xmlns:mc="http://schemas.openxmlformats.org/markup-compatibility/2006" xmlns:p14="http://schemas.microsoft.com/office/powerpoint/2010/main">
    <mc:Choice Requires="p14">
      <p:transition spd="slow" p14:dur="2000" advTm="45226"/>
    </mc:Choice>
    <mc:Fallback xmlns="">
      <p:transition spd="slow" advTm="4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59" y="185853"/>
            <a:ext cx="3104941" cy="631596"/>
          </a:xfrm>
        </p:spPr>
        <p:txBody>
          <a:bodyPr>
            <a:normAutofit fontScale="90000"/>
          </a:bodyPr>
          <a:lstStyle/>
          <a:p>
            <a:r>
              <a:rPr lang="en-US" b="1" dirty="0" smtClean="0"/>
              <a:t/>
            </a:r>
            <a:br>
              <a:rPr lang="en-US" b="1" dirty="0" smtClean="0"/>
            </a:br>
            <a:r>
              <a:rPr lang="en-US" b="1" dirty="0" smtClean="0">
                <a:latin typeface="+mn-lt"/>
              </a:rPr>
              <a:t>What we Value</a:t>
            </a:r>
            <a:endParaRPr lang="en-AU" b="1" dirty="0">
              <a:latin typeface="+mn-lt"/>
            </a:endParaRPr>
          </a:p>
        </p:txBody>
      </p:sp>
      <p:sp>
        <p:nvSpPr>
          <p:cNvPr id="3" name="Content Placeholder 2"/>
          <p:cNvSpPr>
            <a:spLocks noGrp="1"/>
          </p:cNvSpPr>
          <p:nvPr>
            <p:ph idx="1"/>
          </p:nvPr>
        </p:nvSpPr>
        <p:spPr>
          <a:xfrm>
            <a:off x="684622" y="1367905"/>
            <a:ext cx="10633364" cy="2594495"/>
          </a:xfrm>
        </p:spPr>
        <p:txBody>
          <a:bodyPr>
            <a:normAutofit/>
          </a:bodyPr>
          <a:lstStyle/>
          <a:p>
            <a:pPr marL="0" indent="0">
              <a:buNone/>
            </a:pPr>
            <a:r>
              <a:rPr lang="en-US" sz="3000" dirty="0"/>
              <a:t>Even if there is no god or supernatural beings, we (mostly) still </a:t>
            </a:r>
            <a:r>
              <a:rPr lang="en-US" sz="3000" b="1" dirty="0"/>
              <a:t>choose to continue the struggle to live</a:t>
            </a:r>
            <a:r>
              <a:rPr lang="en-US" sz="3000" dirty="0"/>
              <a:t>.  </a:t>
            </a:r>
            <a:endParaRPr lang="en-US" sz="3000" dirty="0" smtClean="0"/>
          </a:p>
          <a:p>
            <a:pPr lvl="1"/>
            <a:r>
              <a:rPr lang="en-US" sz="3000" dirty="0" smtClean="0"/>
              <a:t>There </a:t>
            </a:r>
            <a:r>
              <a:rPr lang="en-US" sz="3000" dirty="0"/>
              <a:t>are evolutionary explanations for these drives.  </a:t>
            </a:r>
            <a:endParaRPr lang="en-US" sz="3000" dirty="0" smtClean="0"/>
          </a:p>
          <a:p>
            <a:pPr lvl="1"/>
            <a:r>
              <a:rPr lang="en-US" sz="3000" dirty="0" smtClean="0"/>
              <a:t>Even </a:t>
            </a:r>
            <a:r>
              <a:rPr lang="en-US" sz="3000" dirty="0"/>
              <a:t>a difficult life can have its good moments.  </a:t>
            </a:r>
            <a:endParaRPr lang="en-US" sz="3000" dirty="0" smtClean="0"/>
          </a:p>
          <a:p>
            <a:pPr lvl="1"/>
            <a:r>
              <a:rPr lang="en-US" sz="3000" dirty="0" smtClean="0"/>
              <a:t>Human </a:t>
            </a:r>
            <a:r>
              <a:rPr lang="en-US" sz="3000" dirty="0"/>
              <a:t>nature has its humane side.  </a:t>
            </a:r>
            <a:endParaRPr lang="en-AU" sz="3000" dirty="0"/>
          </a:p>
        </p:txBody>
      </p:sp>
      <p:sp>
        <p:nvSpPr>
          <p:cNvPr id="4" name="Text Placeholder 3"/>
          <p:cNvSpPr>
            <a:spLocks noGrp="1"/>
          </p:cNvSpPr>
          <p:nvPr>
            <p:ph type="body" sz="half" idx="2"/>
          </p:nvPr>
        </p:nvSpPr>
        <p:spPr>
          <a:xfrm>
            <a:off x="684519" y="4151719"/>
            <a:ext cx="10530019" cy="1612088"/>
          </a:xfrm>
        </p:spPr>
        <p:txBody>
          <a:bodyPr>
            <a:noAutofit/>
          </a:bodyPr>
          <a:lstStyle/>
          <a:p>
            <a:r>
              <a:rPr lang="en-US" sz="3200" dirty="0"/>
              <a:t>We value </a:t>
            </a:r>
            <a:r>
              <a:rPr lang="en-US" sz="3200" b="1" i="1" dirty="0"/>
              <a:t>life</a:t>
            </a:r>
            <a:r>
              <a:rPr lang="en-US" sz="3200" dirty="0"/>
              <a:t> rather than death: </a:t>
            </a:r>
            <a:r>
              <a:rPr lang="en-US" sz="3200" dirty="0" smtClean="0"/>
              <a:t>we choose </a:t>
            </a:r>
            <a:r>
              <a:rPr lang="en-US" sz="3200" i="1" dirty="0"/>
              <a:t>this </a:t>
            </a:r>
            <a:r>
              <a:rPr lang="en-US" sz="3200" b="1" i="1" dirty="0"/>
              <a:t>life,</a:t>
            </a:r>
            <a:r>
              <a:rPr lang="en-US" sz="3200" dirty="0"/>
              <a:t> </a:t>
            </a:r>
            <a:r>
              <a:rPr lang="en-US" sz="3200" dirty="0" smtClean="0"/>
              <a:t>this </a:t>
            </a:r>
            <a:r>
              <a:rPr lang="en-US" sz="3200" i="1" dirty="0"/>
              <a:t>natural</a:t>
            </a:r>
            <a:r>
              <a:rPr lang="en-US" sz="3200" dirty="0"/>
              <a:t> </a:t>
            </a:r>
            <a:r>
              <a:rPr lang="en-US" sz="3200" b="1" i="1" dirty="0"/>
              <a:t>life</a:t>
            </a:r>
            <a:r>
              <a:rPr lang="en-US" sz="3200" dirty="0"/>
              <a:t>, rather than a non-existent, </a:t>
            </a:r>
            <a:r>
              <a:rPr lang="en-US" sz="3200" i="1" dirty="0"/>
              <a:t>supernatural</a:t>
            </a:r>
            <a:r>
              <a:rPr lang="en-US" sz="3200" dirty="0"/>
              <a:t> afterlife.</a:t>
            </a:r>
            <a:endParaRPr lang="en-AU" sz="3200" dirty="0"/>
          </a:p>
          <a:p>
            <a:endParaRPr lang="en-AU" sz="30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30</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60496043"/>
      </p:ext>
    </p:extLst>
  </p:cSld>
  <p:clrMapOvr>
    <a:masterClrMapping/>
  </p:clrMapOvr>
  <mc:AlternateContent xmlns:mc="http://schemas.openxmlformats.org/markup-compatibility/2006" xmlns:p14="http://schemas.microsoft.com/office/powerpoint/2010/main">
    <mc:Choice Requires="p14">
      <p:transition spd="slow" p14:dur="2000" advTm="27937"/>
    </mc:Choice>
    <mc:Fallback xmlns="">
      <p:transition spd="slow" advTm="2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322" y="0"/>
            <a:ext cx="2809186" cy="867267"/>
          </a:xfrm>
        </p:spPr>
        <p:txBody>
          <a:bodyPr>
            <a:normAutofit/>
          </a:bodyPr>
          <a:lstStyle/>
          <a:p>
            <a:r>
              <a:rPr lang="en-AU" sz="5300" b="1" i="1" dirty="0" smtClean="0"/>
              <a:t>1.4 Mind</a:t>
            </a:r>
            <a:endParaRPr lang="en-AU" dirty="0"/>
          </a:p>
        </p:txBody>
      </p:sp>
      <p:sp>
        <p:nvSpPr>
          <p:cNvPr id="3" name="Content Placeholder 2"/>
          <p:cNvSpPr>
            <a:spLocks noGrp="1"/>
          </p:cNvSpPr>
          <p:nvPr>
            <p:ph idx="1"/>
          </p:nvPr>
        </p:nvSpPr>
        <p:spPr>
          <a:xfrm>
            <a:off x="1202485" y="867266"/>
            <a:ext cx="9360411" cy="5489083"/>
          </a:xfrm>
        </p:spPr>
        <p:txBody>
          <a:bodyPr>
            <a:noAutofit/>
          </a:bodyPr>
          <a:lstStyle/>
          <a:p>
            <a:pPr marL="0" indent="0">
              <a:buNone/>
            </a:pPr>
            <a:r>
              <a:rPr lang="en-US" sz="2600" dirty="0"/>
              <a:t>What is the nature of mind?  How long does it exist?</a:t>
            </a:r>
            <a:endParaRPr lang="en-AU" sz="2600" dirty="0"/>
          </a:p>
          <a:p>
            <a:pPr lvl="0"/>
            <a:r>
              <a:rPr lang="en-US" sz="2600" dirty="0"/>
              <a:t>Hinduism talks of </a:t>
            </a:r>
            <a:r>
              <a:rPr lang="en-AU" sz="2600" i="1" dirty="0"/>
              <a:t>Ātman</a:t>
            </a:r>
            <a:r>
              <a:rPr lang="en-US" sz="2600" dirty="0"/>
              <a:t>, our true self, identical to the transcendental self, Brahman.</a:t>
            </a:r>
            <a:endParaRPr lang="en-AU" sz="2600" dirty="0"/>
          </a:p>
          <a:p>
            <a:pPr lvl="0"/>
            <a:r>
              <a:rPr lang="en-US" sz="2600" dirty="0"/>
              <a:t>Buddhism says the idea that there is a core self is an illusion. </a:t>
            </a:r>
            <a:r>
              <a:rPr lang="en-AU" sz="2600" i="1" dirty="0"/>
              <a:t>Anātman</a:t>
            </a:r>
            <a:r>
              <a:rPr lang="en-AU" sz="2600" dirty="0"/>
              <a:t> </a:t>
            </a:r>
            <a:r>
              <a:rPr lang="en-US" sz="2600" dirty="0"/>
              <a:t>refers to this “non-self”.</a:t>
            </a:r>
            <a:endParaRPr lang="en-AU" sz="2600" dirty="0"/>
          </a:p>
          <a:p>
            <a:pPr lvl="0"/>
            <a:r>
              <a:rPr lang="en-US" sz="2600" dirty="0"/>
              <a:t>Many believe in reincarnation, that after death we are reborn into another life, perhaps in an infinite cycle, broken only if we gain the right mental state: nirvana or enlightenment.</a:t>
            </a:r>
            <a:endParaRPr lang="en-AU" sz="2600" dirty="0"/>
          </a:p>
          <a:p>
            <a:pPr lvl="0"/>
            <a:r>
              <a:rPr lang="en-US" sz="2600" dirty="0"/>
              <a:t>Christianity and Islam say we </a:t>
            </a:r>
            <a:r>
              <a:rPr lang="en-US" sz="2600" dirty="0" smtClean="0"/>
              <a:t>are born with sinful or weak bodies, and souls </a:t>
            </a:r>
            <a:r>
              <a:rPr lang="en-US" sz="2600" dirty="0"/>
              <a:t>which survive death, </a:t>
            </a:r>
            <a:r>
              <a:rPr lang="en-US" sz="2600" dirty="0" smtClean="0"/>
              <a:t>in eternal bliss or eternal anguish.</a:t>
            </a:r>
            <a:endParaRPr lang="en-AU" sz="2600" dirty="0"/>
          </a:p>
          <a:p>
            <a:pPr lvl="0"/>
            <a:r>
              <a:rPr lang="en-US" sz="2600" dirty="0" smtClean="0"/>
              <a:t>These religions </a:t>
            </a:r>
            <a:r>
              <a:rPr lang="en-US" sz="2600" dirty="0"/>
              <a:t>don’t explain how souls are created, or consider life before (the first) </a:t>
            </a:r>
            <a:r>
              <a:rPr lang="en-US" sz="2600" dirty="0" smtClean="0"/>
              <a:t>birth.</a:t>
            </a:r>
            <a:endParaRPr lang="en-AU" sz="26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31</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12410931"/>
      </p:ext>
    </p:extLst>
  </p:cSld>
  <p:clrMapOvr>
    <a:masterClrMapping/>
  </p:clrMapOvr>
  <mc:AlternateContent xmlns:mc="http://schemas.openxmlformats.org/markup-compatibility/2006" xmlns:p14="http://schemas.microsoft.com/office/powerpoint/2010/main">
    <mc:Choice Requires="p14">
      <p:transition spd="slow" p14:dur="2000" advTm="55656"/>
    </mc:Choice>
    <mc:Fallback xmlns="">
      <p:transition spd="slow" advTm="5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59" y="185853"/>
            <a:ext cx="3104941" cy="631596"/>
          </a:xfrm>
        </p:spPr>
        <p:txBody>
          <a:bodyPr>
            <a:normAutofit fontScale="90000"/>
          </a:bodyPr>
          <a:lstStyle/>
          <a:p>
            <a:r>
              <a:rPr lang="en-US" b="1" dirty="0" smtClean="0"/>
              <a:t/>
            </a:r>
            <a:br>
              <a:rPr lang="en-US" b="1" dirty="0" smtClean="0"/>
            </a:br>
            <a:r>
              <a:rPr lang="en-US" b="1" dirty="0" smtClean="0">
                <a:latin typeface="+mn-lt"/>
              </a:rPr>
              <a:t>Consciousness</a:t>
            </a:r>
            <a:endParaRPr lang="en-AU" b="1" dirty="0">
              <a:latin typeface="+mn-lt"/>
            </a:endParaRPr>
          </a:p>
        </p:txBody>
      </p:sp>
      <p:sp>
        <p:nvSpPr>
          <p:cNvPr id="3" name="Content Placeholder 2"/>
          <p:cNvSpPr>
            <a:spLocks noGrp="1"/>
          </p:cNvSpPr>
          <p:nvPr>
            <p:ph idx="1"/>
          </p:nvPr>
        </p:nvSpPr>
        <p:spPr>
          <a:xfrm>
            <a:off x="683288" y="921921"/>
            <a:ext cx="10089816" cy="5434429"/>
          </a:xfrm>
        </p:spPr>
        <p:txBody>
          <a:bodyPr>
            <a:normAutofit/>
          </a:bodyPr>
          <a:lstStyle/>
          <a:p>
            <a:pPr marL="0" indent="0">
              <a:buNone/>
            </a:pPr>
            <a:r>
              <a:rPr lang="en-AU" sz="2800" dirty="0"/>
              <a:t>Consciousness is not always the single ongoing, unitary experience that philosophers and religionists fantasise about.  </a:t>
            </a:r>
          </a:p>
          <a:p>
            <a:pPr lvl="0"/>
            <a:r>
              <a:rPr lang="en-AU" sz="2800" dirty="0"/>
              <a:t>We think of an integrated personality as the ideal</a:t>
            </a:r>
            <a:r>
              <a:rPr lang="en-US" sz="2800" dirty="0"/>
              <a:t>.</a:t>
            </a:r>
            <a:endParaRPr lang="en-AU" sz="2800" dirty="0"/>
          </a:p>
          <a:p>
            <a:pPr lvl="0"/>
            <a:r>
              <a:rPr lang="en-AU" sz="2800" dirty="0"/>
              <a:t>But some people have multiple personalities or many voices in their heads</a:t>
            </a:r>
            <a:r>
              <a:rPr lang="en-US" sz="2800" dirty="0"/>
              <a:t>.</a:t>
            </a:r>
            <a:endParaRPr lang="en-AU" sz="2800" dirty="0"/>
          </a:p>
          <a:p>
            <a:pPr lvl="0"/>
            <a:r>
              <a:rPr lang="en-AU" sz="2800" dirty="0"/>
              <a:t>Sometimes conscious fades in and out</a:t>
            </a:r>
            <a:r>
              <a:rPr lang="en-US" sz="2800" dirty="0"/>
              <a:t>.</a:t>
            </a:r>
            <a:endParaRPr lang="en-AU" sz="2800" dirty="0"/>
          </a:p>
          <a:p>
            <a:pPr lvl="0"/>
            <a:r>
              <a:rPr lang="en-AU" sz="2800" dirty="0"/>
              <a:t>Animals have varying degrees of consciousness</a:t>
            </a:r>
            <a:r>
              <a:rPr lang="en-US" sz="2800" dirty="0"/>
              <a:t>.</a:t>
            </a:r>
            <a:endParaRPr lang="en-AU" sz="2800" dirty="0"/>
          </a:p>
          <a:p>
            <a:pPr marL="0" indent="0">
              <a:buNone/>
            </a:pPr>
            <a:r>
              <a:rPr lang="en-US" sz="2800" dirty="0"/>
              <a:t>The Buddha was on track.  Our notion of “self” is really an </a:t>
            </a:r>
            <a:r>
              <a:rPr lang="en-US" sz="2800" dirty="0" smtClean="0"/>
              <a:t>illusion. </a:t>
            </a:r>
          </a:p>
          <a:p>
            <a:r>
              <a:rPr lang="en-US" sz="2800" dirty="0"/>
              <a:t>T</a:t>
            </a:r>
            <a:r>
              <a:rPr lang="en-US" sz="2800" dirty="0" smtClean="0"/>
              <a:t>here </a:t>
            </a:r>
            <a:r>
              <a:rPr lang="en-US" sz="2800" dirty="0"/>
              <a:t>is nothing uniquely “me” that lasts from birth to death, and </a:t>
            </a:r>
            <a:endParaRPr lang="en-US" sz="2800" dirty="0" smtClean="0"/>
          </a:p>
          <a:p>
            <a:r>
              <a:rPr lang="en-US" sz="2800" dirty="0" smtClean="0"/>
              <a:t>nothing </a:t>
            </a:r>
            <a:r>
              <a:rPr lang="en-US" sz="2800" dirty="0"/>
              <a:t>that existed before birth or lasts beyond death.  </a:t>
            </a:r>
            <a:endParaRPr lang="en-AU" sz="28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32</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24800225"/>
      </p:ext>
    </p:extLst>
  </p:cSld>
  <p:clrMapOvr>
    <a:masterClrMapping/>
  </p:clrMapOvr>
  <mc:AlternateContent xmlns:mc="http://schemas.openxmlformats.org/markup-compatibility/2006" xmlns:p14="http://schemas.microsoft.com/office/powerpoint/2010/main">
    <mc:Choice Requires="p14">
      <p:transition spd="slow" p14:dur="2000" advTm="38769"/>
    </mc:Choice>
    <mc:Fallback xmlns="">
      <p:transition spd="slow" advTm="3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59" y="185853"/>
            <a:ext cx="3104941" cy="631596"/>
          </a:xfrm>
        </p:spPr>
        <p:txBody>
          <a:bodyPr>
            <a:normAutofit fontScale="90000"/>
          </a:bodyPr>
          <a:lstStyle/>
          <a:p>
            <a:r>
              <a:rPr lang="en-US" b="1" dirty="0" smtClean="0"/>
              <a:t/>
            </a:r>
            <a:br>
              <a:rPr lang="en-US" b="1" dirty="0" smtClean="0"/>
            </a:br>
            <a:r>
              <a:rPr lang="en-US" b="1" dirty="0" smtClean="0">
                <a:latin typeface="+mn-lt"/>
              </a:rPr>
              <a:t>Afterlife</a:t>
            </a:r>
            <a:endParaRPr lang="en-AU" b="1" dirty="0">
              <a:latin typeface="+mn-lt"/>
            </a:endParaRPr>
          </a:p>
        </p:txBody>
      </p:sp>
      <p:sp>
        <p:nvSpPr>
          <p:cNvPr id="3" name="Content Placeholder 2"/>
          <p:cNvSpPr>
            <a:spLocks noGrp="1"/>
          </p:cNvSpPr>
          <p:nvPr>
            <p:ph idx="1"/>
          </p:nvPr>
        </p:nvSpPr>
        <p:spPr>
          <a:xfrm>
            <a:off x="1517301" y="921921"/>
            <a:ext cx="8189407" cy="4916171"/>
          </a:xfrm>
        </p:spPr>
        <p:txBody>
          <a:bodyPr>
            <a:normAutofit/>
          </a:bodyPr>
          <a:lstStyle/>
          <a:p>
            <a:pPr marL="0" indent="0">
              <a:buNone/>
            </a:pPr>
            <a:r>
              <a:rPr lang="en-US" sz="2800" dirty="0" smtClean="0"/>
              <a:t>The evidence shows there is no consciousness or mind without a working brain. </a:t>
            </a:r>
          </a:p>
          <a:p>
            <a:r>
              <a:rPr lang="en-US" sz="2800" dirty="0" smtClean="0"/>
              <a:t>T</a:t>
            </a:r>
            <a:r>
              <a:rPr lang="en-AU" sz="2800" dirty="0"/>
              <a:t>here is </a:t>
            </a:r>
            <a:r>
              <a:rPr lang="en-US" sz="2800" dirty="0"/>
              <a:t>no life after death, no ghosts or spirits, no reincarnation, no karma.</a:t>
            </a:r>
            <a:r>
              <a:rPr lang="en-AU" sz="2800" dirty="0"/>
              <a:t>  </a:t>
            </a:r>
            <a:endParaRPr lang="en-AU" sz="2800" dirty="0" smtClean="0"/>
          </a:p>
          <a:p>
            <a:r>
              <a:rPr lang="en-AU" sz="2800" dirty="0" smtClean="0"/>
              <a:t>When </a:t>
            </a:r>
            <a:r>
              <a:rPr lang="en-AU" sz="2800" dirty="0"/>
              <a:t>we die, we rot. </a:t>
            </a:r>
            <a:endParaRPr lang="en-AU" sz="2800" dirty="0" smtClean="0"/>
          </a:p>
          <a:p>
            <a:pPr marL="0" indent="0">
              <a:buNone/>
            </a:pPr>
            <a:r>
              <a:rPr lang="en-AU" sz="2800" dirty="0"/>
              <a:t>Some people find the prospect of total personal annihilation frightening.  </a:t>
            </a:r>
            <a:endParaRPr lang="en-AU" sz="2800" dirty="0" smtClean="0"/>
          </a:p>
          <a:p>
            <a:pPr marL="0" indent="0">
              <a:buNone/>
            </a:pPr>
            <a:r>
              <a:rPr lang="en-AU" sz="2800" dirty="0" smtClean="0"/>
              <a:t>But </a:t>
            </a:r>
            <a:r>
              <a:rPr lang="en-AU" sz="2800" dirty="0"/>
              <a:t>we live on only though our descendants, in our works, and in the memories of others.  </a:t>
            </a:r>
          </a:p>
          <a:p>
            <a:pPr marL="0" indent="0">
              <a:buNone/>
            </a:pPr>
            <a:r>
              <a:rPr lang="en-AU" sz="2800" dirty="0"/>
              <a:t>We can still be content.</a:t>
            </a:r>
          </a:p>
          <a:p>
            <a:pPr marL="0" indent="0">
              <a:buNone/>
            </a:pPr>
            <a:endParaRPr lang="en-AU" sz="28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33</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24270184"/>
      </p:ext>
    </p:extLst>
  </p:cSld>
  <p:clrMapOvr>
    <a:masterClrMapping/>
  </p:clrMapOvr>
  <mc:AlternateContent xmlns:mc="http://schemas.openxmlformats.org/markup-compatibility/2006" xmlns:p14="http://schemas.microsoft.com/office/powerpoint/2010/main">
    <mc:Choice Requires="p14">
      <p:transition spd="slow" p14:dur="2000" advTm="28812"/>
    </mc:Choice>
    <mc:Fallback xmlns="">
      <p:transition spd="slow" advTm="28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59" y="185853"/>
            <a:ext cx="3104941" cy="631596"/>
          </a:xfrm>
        </p:spPr>
        <p:txBody>
          <a:bodyPr>
            <a:normAutofit fontScale="90000"/>
          </a:bodyPr>
          <a:lstStyle/>
          <a:p>
            <a:r>
              <a:rPr lang="en-US" b="1" dirty="0" smtClean="0"/>
              <a:t/>
            </a:r>
            <a:br>
              <a:rPr lang="en-US" b="1" dirty="0" smtClean="0"/>
            </a:br>
            <a:r>
              <a:rPr lang="en-US" b="1" dirty="0" smtClean="0">
                <a:latin typeface="+mn-lt"/>
              </a:rPr>
              <a:t>What we Value</a:t>
            </a:r>
            <a:endParaRPr lang="en-AU" b="1" dirty="0">
              <a:latin typeface="+mn-lt"/>
            </a:endParaRPr>
          </a:p>
        </p:txBody>
      </p:sp>
      <p:sp>
        <p:nvSpPr>
          <p:cNvPr id="3" name="Content Placeholder 2"/>
          <p:cNvSpPr>
            <a:spLocks noGrp="1"/>
          </p:cNvSpPr>
          <p:nvPr>
            <p:ph idx="1"/>
          </p:nvPr>
        </p:nvSpPr>
        <p:spPr>
          <a:xfrm>
            <a:off x="492369" y="900021"/>
            <a:ext cx="11259603" cy="5069856"/>
          </a:xfrm>
        </p:spPr>
        <p:txBody>
          <a:bodyPr>
            <a:normAutofit/>
          </a:bodyPr>
          <a:lstStyle/>
          <a:p>
            <a:r>
              <a:rPr lang="en-AU" sz="2800" dirty="0" smtClean="0"/>
              <a:t>Concluding </a:t>
            </a:r>
            <a:r>
              <a:rPr lang="en-AU" sz="2800" dirty="0"/>
              <a:t>that mental processes are “natural” gives us some hope that we can devise effective interventions to improve people’s behaviour, rather than appealing to some intangible “free will”.  </a:t>
            </a:r>
          </a:p>
          <a:p>
            <a:r>
              <a:rPr lang="en-AU" sz="2800" dirty="0" smtClean="0"/>
              <a:t>It is liberating to realize that there is no hell, no eternal damnation, no exclusion from god and no divine retribution in this earthly life.  </a:t>
            </a:r>
          </a:p>
          <a:p>
            <a:r>
              <a:rPr lang="en-AU" sz="2800" dirty="0" smtClean="0"/>
              <a:t>Even </a:t>
            </a:r>
            <a:r>
              <a:rPr lang="en-AU" sz="2800" dirty="0"/>
              <a:t>though our minds are just our brains working, we can still have occasional life changing, wordless, ‘spiritual’ experiences</a:t>
            </a:r>
            <a:r>
              <a:rPr lang="en-US" sz="2800" dirty="0"/>
              <a:t>.</a:t>
            </a:r>
            <a:endParaRPr lang="en-AU" sz="2800" dirty="0"/>
          </a:p>
          <a:p>
            <a:pPr marL="0" indent="0">
              <a:buNone/>
            </a:pPr>
            <a:r>
              <a:rPr lang="en-US" sz="3600" dirty="0" smtClean="0"/>
              <a:t>Again, we </a:t>
            </a:r>
            <a:r>
              <a:rPr lang="en-US" sz="3600" dirty="0"/>
              <a:t>value this </a:t>
            </a:r>
            <a:r>
              <a:rPr lang="en-US" sz="3600" dirty="0" smtClean="0"/>
              <a:t>potentially comprehensible natural </a:t>
            </a:r>
            <a:r>
              <a:rPr lang="en-US" sz="3600" b="1" i="1" dirty="0"/>
              <a:t>life</a:t>
            </a:r>
            <a:r>
              <a:rPr lang="en-US" sz="3600" dirty="0"/>
              <a:t> as opposed to incomprehensible, supernatural </a:t>
            </a:r>
            <a:r>
              <a:rPr lang="en-US" sz="3600" dirty="0" smtClean="0"/>
              <a:t>mind.  </a:t>
            </a:r>
          </a:p>
          <a:p>
            <a:pPr marL="0" indent="0">
              <a:buNone/>
            </a:pPr>
            <a:r>
              <a:rPr lang="en-US" dirty="0" smtClean="0"/>
              <a:t>We value </a:t>
            </a:r>
            <a:r>
              <a:rPr lang="en-US" b="1" i="1" dirty="0"/>
              <a:t>life</a:t>
            </a:r>
            <a:r>
              <a:rPr lang="en-US" dirty="0"/>
              <a:t> and </a:t>
            </a:r>
            <a:r>
              <a:rPr lang="en-US" b="1" i="1" dirty="0"/>
              <a:t>love</a:t>
            </a:r>
            <a:r>
              <a:rPr lang="en-US" dirty="0"/>
              <a:t> even more because they are ephemeral</a:t>
            </a:r>
            <a:r>
              <a:rPr lang="en-US"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34</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70860661"/>
      </p:ext>
    </p:extLst>
  </p:cSld>
  <p:clrMapOvr>
    <a:masterClrMapping/>
  </p:clrMapOvr>
  <mc:AlternateContent xmlns:mc="http://schemas.openxmlformats.org/markup-compatibility/2006" xmlns:p14="http://schemas.microsoft.com/office/powerpoint/2010/main">
    <mc:Choice Requires="p14">
      <p:transition spd="slow" p14:dur="2000" advTm="50937"/>
    </mc:Choice>
    <mc:Fallback xmlns="">
      <p:transition spd="slow" advTm="5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438" y="72507"/>
            <a:ext cx="2941162" cy="867267"/>
          </a:xfrm>
        </p:spPr>
        <p:txBody>
          <a:bodyPr>
            <a:normAutofit/>
          </a:bodyPr>
          <a:lstStyle/>
          <a:p>
            <a:r>
              <a:rPr lang="en-AU" sz="5300" b="1" i="1" dirty="0" smtClean="0"/>
              <a:t>1.5 Ethics</a:t>
            </a:r>
            <a:endParaRPr lang="en-AU" dirty="0"/>
          </a:p>
        </p:txBody>
      </p:sp>
      <p:sp>
        <p:nvSpPr>
          <p:cNvPr id="3" name="Content Placeholder 2"/>
          <p:cNvSpPr>
            <a:spLocks noGrp="1"/>
          </p:cNvSpPr>
          <p:nvPr>
            <p:ph idx="1"/>
          </p:nvPr>
        </p:nvSpPr>
        <p:spPr>
          <a:xfrm>
            <a:off x="515180" y="911801"/>
            <a:ext cx="11460920" cy="5472523"/>
          </a:xfrm>
        </p:spPr>
        <p:txBody>
          <a:bodyPr>
            <a:normAutofit fontScale="92500"/>
          </a:bodyPr>
          <a:lstStyle/>
          <a:p>
            <a:pPr marL="0" indent="0">
              <a:buNone/>
            </a:pPr>
            <a:r>
              <a:rPr lang="en-US" dirty="0" smtClean="0"/>
              <a:t>In ethics, we </a:t>
            </a:r>
            <a:r>
              <a:rPr lang="en-US" dirty="0"/>
              <a:t>face a few questions:  Why be good?  What is goodness</a:t>
            </a:r>
            <a:r>
              <a:rPr lang="en-US" dirty="0" smtClean="0"/>
              <a:t>?</a:t>
            </a:r>
            <a:endParaRPr lang="en-US" b="1" dirty="0" smtClean="0"/>
          </a:p>
          <a:p>
            <a:pPr marL="0" indent="0">
              <a:buNone/>
            </a:pPr>
            <a:r>
              <a:rPr lang="en-US" b="1" dirty="0" smtClean="0"/>
              <a:t>We know that ethics don’t come from God.</a:t>
            </a:r>
          </a:p>
          <a:p>
            <a:pPr lvl="0"/>
            <a:r>
              <a:rPr lang="en-US" sz="3000" dirty="0"/>
              <a:t>Some say we should be good because God will punish us or it makes bad karma if we don’t.  </a:t>
            </a:r>
            <a:r>
              <a:rPr lang="en-US" sz="3000" dirty="0" smtClean="0"/>
              <a:t>But …</a:t>
            </a:r>
            <a:endParaRPr lang="en-US" sz="3000" dirty="0"/>
          </a:p>
          <a:p>
            <a:pPr marL="216000" lvl="0" indent="0">
              <a:buNone/>
            </a:pPr>
            <a:r>
              <a:rPr lang="en-US" sz="3000" dirty="0" smtClean="0"/>
              <a:t>behaving </a:t>
            </a:r>
            <a:r>
              <a:rPr lang="en-US" sz="3000" dirty="0"/>
              <a:t>out of fear is not genuine goodness: it’s being practical.</a:t>
            </a:r>
            <a:endParaRPr lang="en-AU" sz="3000" dirty="0"/>
          </a:p>
          <a:p>
            <a:pPr lvl="0"/>
            <a:r>
              <a:rPr lang="en-US" sz="3000" dirty="0"/>
              <a:t>Some say being good is acting according to God’s wishes, because God is good and doesn’t lead us astray.  </a:t>
            </a:r>
            <a:r>
              <a:rPr lang="en-US" sz="3000" dirty="0" smtClean="0"/>
              <a:t>But …</a:t>
            </a:r>
            <a:endParaRPr lang="en-US" sz="3000" dirty="0"/>
          </a:p>
          <a:p>
            <a:pPr marL="216000" lvl="0" indent="0">
              <a:buNone/>
            </a:pPr>
            <a:r>
              <a:rPr lang="en-US" sz="3000" dirty="0" smtClean="0"/>
              <a:t>it’s </a:t>
            </a:r>
            <a:r>
              <a:rPr lang="en-US" sz="3000" dirty="0"/>
              <a:t>circular to say God is good when good is simply doing what God says.</a:t>
            </a:r>
            <a:endParaRPr lang="en-AU" sz="3000" dirty="0"/>
          </a:p>
          <a:p>
            <a:pPr lvl="0"/>
            <a:r>
              <a:rPr lang="en-US" sz="3000" dirty="0"/>
              <a:t>If we know God is good </a:t>
            </a:r>
            <a:r>
              <a:rPr lang="en-US" sz="3000" i="1" u="sng" dirty="0"/>
              <a:t>it’s because we already understand goodness</a:t>
            </a:r>
            <a:r>
              <a:rPr lang="en-US" sz="3000" dirty="0"/>
              <a:t>, </a:t>
            </a:r>
            <a:r>
              <a:rPr lang="en-US" sz="3000" b="1" dirty="0"/>
              <a:t>before</a:t>
            </a:r>
            <a:r>
              <a:rPr lang="en-US" sz="3000" dirty="0"/>
              <a:t> we know god.</a:t>
            </a:r>
            <a:endParaRPr lang="en-AU" sz="3000" dirty="0"/>
          </a:p>
          <a:p>
            <a:pPr lvl="0"/>
            <a:r>
              <a:rPr lang="en-US" sz="3000" dirty="0" smtClean="0"/>
              <a:t>We know that many </a:t>
            </a:r>
            <a:r>
              <a:rPr lang="en-US" sz="3000" dirty="0"/>
              <a:t>rules, </a:t>
            </a:r>
            <a:r>
              <a:rPr lang="en-US" sz="3000" dirty="0" smtClean="0"/>
              <a:t>from </a:t>
            </a:r>
            <a:r>
              <a:rPr lang="en-US" sz="3000" dirty="0"/>
              <a:t>God, the Bible </a:t>
            </a:r>
            <a:r>
              <a:rPr lang="en-US" sz="3000" dirty="0" smtClean="0"/>
              <a:t>or </a:t>
            </a:r>
            <a:r>
              <a:rPr lang="en-US" sz="3000" dirty="0"/>
              <a:t>the Qu’ran, in fact are bad.</a:t>
            </a:r>
            <a:endParaRPr lang="en-AU" sz="3000" dirty="0"/>
          </a:p>
          <a:p>
            <a:pPr marL="0" indent="0">
              <a:buNone/>
            </a:pPr>
            <a:endParaRPr lang="en-AU"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35</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39005168"/>
      </p:ext>
    </p:extLst>
  </p:cSld>
  <p:clrMapOvr>
    <a:masterClrMapping/>
  </p:clrMapOvr>
  <mc:AlternateContent xmlns:mc="http://schemas.openxmlformats.org/markup-compatibility/2006" xmlns:p14="http://schemas.microsoft.com/office/powerpoint/2010/main">
    <mc:Choice Requires="p14">
      <p:transition spd="slow" p14:dur="2000" advTm="51299"/>
    </mc:Choice>
    <mc:Fallback xmlns="">
      <p:transition spd="slow" advTm="5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05" y="151619"/>
            <a:ext cx="4463106" cy="631596"/>
          </a:xfrm>
        </p:spPr>
        <p:txBody>
          <a:bodyPr>
            <a:normAutofit/>
          </a:bodyPr>
          <a:lstStyle/>
          <a:p>
            <a:r>
              <a:rPr lang="en-US" sz="3600" b="1" dirty="0" smtClean="0">
                <a:latin typeface="+mn-lt"/>
              </a:rPr>
              <a:t>Ethics </a:t>
            </a:r>
            <a:r>
              <a:rPr lang="en-US" sz="3600" b="1" dirty="0">
                <a:latin typeface="+mn-lt"/>
              </a:rPr>
              <a:t>without God</a:t>
            </a:r>
            <a:endParaRPr lang="en-AU" sz="3600" b="1" dirty="0">
              <a:latin typeface="+mn-lt"/>
            </a:endParaRPr>
          </a:p>
        </p:txBody>
      </p:sp>
      <p:sp>
        <p:nvSpPr>
          <p:cNvPr id="3" name="Content Placeholder 2"/>
          <p:cNvSpPr>
            <a:spLocks noGrp="1"/>
          </p:cNvSpPr>
          <p:nvPr>
            <p:ph idx="1"/>
          </p:nvPr>
        </p:nvSpPr>
        <p:spPr>
          <a:xfrm>
            <a:off x="605674" y="1356981"/>
            <a:ext cx="10401391" cy="4813717"/>
          </a:xfrm>
        </p:spPr>
        <p:txBody>
          <a:bodyPr>
            <a:noAutofit/>
          </a:bodyPr>
          <a:lstStyle/>
          <a:p>
            <a:pPr marL="0" lvl="0" indent="0">
              <a:buNone/>
            </a:pPr>
            <a:r>
              <a:rPr lang="en-US" sz="3000" b="1" dirty="0" smtClean="0"/>
              <a:t>Can we find ethics without god?</a:t>
            </a:r>
          </a:p>
          <a:p>
            <a:r>
              <a:rPr lang="en-US" sz="3000" dirty="0" smtClean="0"/>
              <a:t>Some believe </a:t>
            </a:r>
            <a:r>
              <a:rPr lang="en-US" sz="3000" dirty="0"/>
              <a:t>we make moral decisions independently of the laws of nature, invoking some kind of ‘transcendental’ free </a:t>
            </a:r>
            <a:r>
              <a:rPr lang="en-US" sz="3000" dirty="0" smtClean="0"/>
              <a:t>will. </a:t>
            </a:r>
          </a:p>
          <a:p>
            <a:pPr marL="828000" indent="0">
              <a:buNone/>
            </a:pPr>
            <a:r>
              <a:rPr lang="en-US" sz="3000" dirty="0" smtClean="0"/>
              <a:t>But </a:t>
            </a:r>
            <a:r>
              <a:rPr lang="en-US" sz="3000" dirty="0"/>
              <a:t>they have no rational </a:t>
            </a:r>
            <a:r>
              <a:rPr lang="en-US" sz="3000" dirty="0" smtClean="0"/>
              <a:t>explanation of how this happens: </a:t>
            </a:r>
            <a:r>
              <a:rPr lang="en-US" sz="3000" dirty="0"/>
              <a:t>it seems arbitrary.</a:t>
            </a:r>
            <a:endParaRPr lang="en-AU" sz="3000" dirty="0"/>
          </a:p>
          <a:p>
            <a:pPr lvl="0"/>
            <a:r>
              <a:rPr lang="en-US" sz="3000" dirty="0" smtClean="0"/>
              <a:t>Science and history tell us what </a:t>
            </a:r>
            <a:r>
              <a:rPr lang="en-US" sz="3000" i="1" dirty="0" smtClean="0"/>
              <a:t>did</a:t>
            </a:r>
            <a:r>
              <a:rPr lang="en-US" sz="3000" dirty="0" smtClean="0"/>
              <a:t> or </a:t>
            </a:r>
            <a:r>
              <a:rPr lang="en-US" sz="3000" i="1" dirty="0" smtClean="0"/>
              <a:t>does</a:t>
            </a:r>
            <a:r>
              <a:rPr lang="en-US" sz="3000" dirty="0" smtClean="0"/>
              <a:t> happen, but can’t </a:t>
            </a:r>
            <a:r>
              <a:rPr lang="en-US" sz="3000" dirty="0"/>
              <a:t>tell us what we </a:t>
            </a:r>
            <a:r>
              <a:rPr lang="en-US" sz="3000" i="1" dirty="0"/>
              <a:t>should</a:t>
            </a:r>
            <a:r>
              <a:rPr lang="en-US" sz="3000" dirty="0"/>
              <a:t> do</a:t>
            </a:r>
            <a:r>
              <a:rPr lang="en-US" sz="3000" dirty="0" smtClean="0"/>
              <a:t>.</a:t>
            </a:r>
          </a:p>
          <a:p>
            <a:pPr marL="216000" indent="0">
              <a:buNone/>
            </a:pPr>
            <a:r>
              <a:rPr lang="en-US" sz="2800" dirty="0" smtClean="0"/>
              <a:t>But </a:t>
            </a:r>
            <a:r>
              <a:rPr lang="en-US" sz="2800" dirty="0"/>
              <a:t>ethics in most of us is </a:t>
            </a:r>
            <a:r>
              <a:rPr lang="en-US" sz="2800" u="sng" dirty="0"/>
              <a:t>in fact</a:t>
            </a:r>
            <a:r>
              <a:rPr lang="en-US" sz="2800" dirty="0"/>
              <a:t> driven by the feelings of compassion and altruistic behaviour we acquired as humans evolved.</a:t>
            </a:r>
            <a:endParaRPr lang="en-AU" sz="2800" dirty="0"/>
          </a:p>
          <a:p>
            <a:pPr lvl="0"/>
            <a:endParaRPr lang="en-AU" sz="30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36</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11173117"/>
      </p:ext>
    </p:extLst>
  </p:cSld>
  <p:clrMapOvr>
    <a:masterClrMapping/>
  </p:clrMapOvr>
  <mc:AlternateContent xmlns:mc="http://schemas.openxmlformats.org/markup-compatibility/2006" xmlns:p14="http://schemas.microsoft.com/office/powerpoint/2010/main">
    <mc:Choice Requires="p14">
      <p:transition spd="slow" p14:dur="2000" advTm="38524"/>
    </mc:Choice>
    <mc:Fallback xmlns="">
      <p:transition spd="slow" advTm="38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669" y="114982"/>
            <a:ext cx="4744112" cy="541477"/>
          </a:xfrm>
        </p:spPr>
        <p:txBody>
          <a:bodyPr>
            <a:normAutofit fontScale="90000"/>
          </a:bodyPr>
          <a:lstStyle/>
          <a:p>
            <a:r>
              <a:rPr lang="en-US" sz="3600" b="1" dirty="0" smtClean="0">
                <a:latin typeface="+mn-lt"/>
              </a:rPr>
              <a:t>Limits of Evolved Altruism</a:t>
            </a:r>
            <a:endParaRPr lang="en-AU" sz="3600" b="1" dirty="0">
              <a:latin typeface="+mn-lt"/>
            </a:endParaRPr>
          </a:p>
        </p:txBody>
      </p:sp>
      <p:sp>
        <p:nvSpPr>
          <p:cNvPr id="3" name="Content Placeholder 2"/>
          <p:cNvSpPr>
            <a:spLocks noGrp="1"/>
          </p:cNvSpPr>
          <p:nvPr>
            <p:ph idx="1"/>
          </p:nvPr>
        </p:nvSpPr>
        <p:spPr>
          <a:xfrm>
            <a:off x="981669" y="656459"/>
            <a:ext cx="10507069" cy="5985641"/>
          </a:xfrm>
        </p:spPr>
        <p:txBody>
          <a:bodyPr>
            <a:noAutofit/>
          </a:bodyPr>
          <a:lstStyle/>
          <a:p>
            <a:pPr marL="97200" lvl="1" indent="0">
              <a:buNone/>
            </a:pPr>
            <a:r>
              <a:rPr lang="en-US" dirty="0" smtClean="0"/>
              <a:t>But we can’t just rely on evolution, which many use to justify selfishness or that might is right and the strong win.</a:t>
            </a:r>
          </a:p>
          <a:p>
            <a:pPr marL="554400" lvl="1" indent="-457200">
              <a:buFont typeface="Wingdings" panose="05000000000000000000" pitchFamily="2" charset="2"/>
              <a:buChar char="v"/>
            </a:pPr>
            <a:r>
              <a:rPr lang="en-US" dirty="0" smtClean="0"/>
              <a:t>Most </a:t>
            </a:r>
            <a:r>
              <a:rPr lang="en-US" dirty="0"/>
              <a:t>of us need </a:t>
            </a:r>
            <a:r>
              <a:rPr lang="en-US" dirty="0" smtClean="0"/>
              <a:t>some </a:t>
            </a:r>
            <a:r>
              <a:rPr lang="en-US" dirty="0"/>
              <a:t>prodding to be </a:t>
            </a:r>
            <a:r>
              <a:rPr lang="en-US" dirty="0" smtClean="0"/>
              <a:t>good:</a:t>
            </a:r>
          </a:p>
          <a:p>
            <a:pPr marL="97200" lvl="1" indent="0">
              <a:buNone/>
            </a:pPr>
            <a:r>
              <a:rPr lang="en-US" dirty="0"/>
              <a:t>	</a:t>
            </a:r>
            <a:r>
              <a:rPr lang="en-US" dirty="0" smtClean="0"/>
              <a:t>	</a:t>
            </a:r>
            <a:r>
              <a:rPr lang="en-US" dirty="0" err="1" smtClean="0"/>
              <a:t>ie</a:t>
            </a:r>
            <a:r>
              <a:rPr lang="en-US" dirty="0" smtClean="0"/>
              <a:t>, </a:t>
            </a:r>
            <a:r>
              <a:rPr lang="en-US" dirty="0"/>
              <a:t>w</a:t>
            </a:r>
            <a:r>
              <a:rPr lang="en-US" dirty="0" smtClean="0"/>
              <a:t>e are </a:t>
            </a:r>
            <a:r>
              <a:rPr lang="en-US" b="1" dirty="0" smtClean="0"/>
              <a:t>weak</a:t>
            </a:r>
            <a:r>
              <a:rPr lang="en-US" dirty="0" smtClean="0"/>
              <a:t>;</a:t>
            </a:r>
            <a:endParaRPr lang="en-AU" dirty="0"/>
          </a:p>
          <a:p>
            <a:pPr marL="554400" lvl="1" indent="-457200">
              <a:buFont typeface="Wingdings" panose="05000000000000000000" pitchFamily="2" charset="2"/>
              <a:buChar char="v"/>
            </a:pPr>
            <a:r>
              <a:rPr lang="en-US" dirty="0" smtClean="0"/>
              <a:t>Some people apparently </a:t>
            </a:r>
            <a:r>
              <a:rPr lang="en-US" dirty="0"/>
              <a:t>don’t feel </a:t>
            </a:r>
            <a:r>
              <a:rPr lang="en-US" dirty="0" smtClean="0"/>
              <a:t>much compassion </a:t>
            </a:r>
            <a:r>
              <a:rPr lang="en-US" dirty="0"/>
              <a:t>at </a:t>
            </a:r>
            <a:r>
              <a:rPr lang="en-US" dirty="0" smtClean="0"/>
              <a:t>all:</a:t>
            </a:r>
          </a:p>
          <a:p>
            <a:pPr marL="97200" lvl="1" indent="0">
              <a:buNone/>
            </a:pPr>
            <a:r>
              <a:rPr lang="en-AU" dirty="0" smtClean="0"/>
              <a:t>		</a:t>
            </a:r>
            <a:r>
              <a:rPr lang="en-AU" dirty="0" err="1" smtClean="0"/>
              <a:t>ie</a:t>
            </a:r>
            <a:r>
              <a:rPr lang="en-AU" dirty="0" smtClean="0"/>
              <a:t>, they are </a:t>
            </a:r>
            <a:r>
              <a:rPr lang="en-AU" b="1" dirty="0" smtClean="0"/>
              <a:t>mean</a:t>
            </a:r>
            <a:r>
              <a:rPr lang="en-AU" dirty="0" smtClean="0"/>
              <a:t>; </a:t>
            </a:r>
          </a:p>
          <a:p>
            <a:pPr marL="554400" lvl="1" indent="-457200">
              <a:buFont typeface="Wingdings" panose="05000000000000000000" pitchFamily="2" charset="2"/>
              <a:buChar char="v"/>
            </a:pPr>
            <a:r>
              <a:rPr lang="en-US" dirty="0" smtClean="0"/>
              <a:t>Some </a:t>
            </a:r>
            <a:r>
              <a:rPr lang="en-US" dirty="0"/>
              <a:t>clever people get their ethics from their enlightened self-interest, and that’s </a:t>
            </a:r>
            <a:r>
              <a:rPr lang="en-US" dirty="0" smtClean="0"/>
              <a:t>almost enough, but many people aren’t clever:</a:t>
            </a:r>
          </a:p>
          <a:p>
            <a:pPr marL="97200" lvl="1" indent="0">
              <a:buNone/>
            </a:pPr>
            <a:r>
              <a:rPr lang="en-US" dirty="0" smtClean="0"/>
              <a:t>		</a:t>
            </a:r>
            <a:r>
              <a:rPr lang="en-US" dirty="0" err="1" smtClean="0"/>
              <a:t>ie</a:t>
            </a:r>
            <a:r>
              <a:rPr lang="en-US" dirty="0" smtClean="0"/>
              <a:t> they are </a:t>
            </a:r>
            <a:r>
              <a:rPr lang="en-US" b="1" dirty="0" smtClean="0"/>
              <a:t>foolish</a:t>
            </a:r>
            <a:r>
              <a:rPr lang="en-US" dirty="0" smtClean="0"/>
              <a:t>.</a:t>
            </a:r>
          </a:p>
          <a:p>
            <a:pPr marL="0" indent="0">
              <a:buNone/>
            </a:pPr>
            <a:r>
              <a:rPr lang="en-US" dirty="0"/>
              <a:t>So we need to manage those who are </a:t>
            </a:r>
          </a:p>
          <a:p>
            <a:pPr marL="457200" lvl="1" indent="0">
              <a:spcBef>
                <a:spcPts val="0"/>
              </a:spcBef>
              <a:buNone/>
            </a:pPr>
            <a:r>
              <a:rPr lang="en-US" sz="3200" b="1" dirty="0"/>
              <a:t>weak, mean or foolish, </a:t>
            </a:r>
          </a:p>
          <a:p>
            <a:pPr marL="0" lvl="0" indent="0">
              <a:spcBef>
                <a:spcPts val="0"/>
              </a:spcBef>
              <a:buNone/>
            </a:pPr>
            <a:r>
              <a:rPr lang="en-US" dirty="0"/>
              <a:t>W</a:t>
            </a:r>
            <a:r>
              <a:rPr lang="en-US" dirty="0" smtClean="0"/>
              <a:t>e </a:t>
            </a:r>
            <a:r>
              <a:rPr lang="en-US" dirty="0"/>
              <a:t>know people behave differently when there are legal &amp; cultural rewards &amp; punishments.</a:t>
            </a:r>
            <a:endParaRPr lang="en-AU" dirty="0"/>
          </a:p>
          <a:p>
            <a:pPr marL="0" indent="0">
              <a:spcBef>
                <a:spcPts val="0"/>
              </a:spcBef>
              <a:buNone/>
            </a:pPr>
            <a:endParaRPr lang="en-AU" dirty="0"/>
          </a:p>
        </p:txBody>
      </p:sp>
      <p:sp>
        <p:nvSpPr>
          <p:cNvPr id="5" name="Footer Placeholder 4"/>
          <p:cNvSpPr>
            <a:spLocks noGrp="1"/>
          </p:cNvSpPr>
          <p:nvPr>
            <p:ph type="ftr" sz="quarter" idx="11"/>
          </p:nvPr>
        </p:nvSpPr>
        <p:spPr/>
        <p:txBody>
          <a:bodyPr/>
          <a:lstStyle/>
          <a:p>
            <a:r>
              <a:rPr lang="en-AU" dirty="0"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37</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64113137"/>
      </p:ext>
    </p:extLst>
  </p:cSld>
  <p:clrMapOvr>
    <a:masterClrMapping/>
  </p:clrMapOvr>
  <mc:AlternateContent xmlns:mc="http://schemas.openxmlformats.org/markup-compatibility/2006" xmlns:p14="http://schemas.microsoft.com/office/powerpoint/2010/main">
    <mc:Choice Requires="p14">
      <p:transition spd="slow" p14:dur="2000" advTm="40729"/>
    </mc:Choice>
    <mc:Fallback xmlns="">
      <p:transition spd="slow" advTm="4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04" y="151619"/>
            <a:ext cx="6930265" cy="631596"/>
          </a:xfrm>
        </p:spPr>
        <p:txBody>
          <a:bodyPr>
            <a:normAutofit/>
          </a:bodyPr>
          <a:lstStyle/>
          <a:p>
            <a:r>
              <a:rPr lang="en-US" sz="3600" b="1" dirty="0" smtClean="0">
                <a:latin typeface="+mn-lt"/>
              </a:rPr>
              <a:t>Ethical </a:t>
            </a:r>
            <a:r>
              <a:rPr lang="en-US" sz="3600" b="1" dirty="0">
                <a:latin typeface="+mn-lt"/>
              </a:rPr>
              <a:t>Choices for Core </a:t>
            </a:r>
            <a:r>
              <a:rPr lang="en-US" sz="3600" b="1" dirty="0" smtClean="0">
                <a:latin typeface="+mn-lt"/>
              </a:rPr>
              <a:t>Values (1)</a:t>
            </a:r>
            <a:endParaRPr lang="en-AU" sz="3600" b="1" dirty="0">
              <a:latin typeface="+mn-lt"/>
            </a:endParaRPr>
          </a:p>
        </p:txBody>
      </p:sp>
      <p:sp>
        <p:nvSpPr>
          <p:cNvPr id="3" name="Content Placeholder 2"/>
          <p:cNvSpPr>
            <a:spLocks noGrp="1"/>
          </p:cNvSpPr>
          <p:nvPr>
            <p:ph idx="1"/>
          </p:nvPr>
        </p:nvSpPr>
        <p:spPr>
          <a:xfrm>
            <a:off x="963003" y="783215"/>
            <a:ext cx="10220003" cy="5573135"/>
          </a:xfrm>
        </p:spPr>
        <p:txBody>
          <a:bodyPr>
            <a:noAutofit/>
          </a:bodyPr>
          <a:lstStyle/>
          <a:p>
            <a:pPr lvl="0"/>
            <a:r>
              <a:rPr lang="en-US" b="1" dirty="0"/>
              <a:t>We </a:t>
            </a:r>
            <a:r>
              <a:rPr lang="en-US" b="1" i="1" dirty="0"/>
              <a:t>choose</a:t>
            </a:r>
            <a:r>
              <a:rPr lang="en-US" b="1" dirty="0"/>
              <a:t> as a </a:t>
            </a:r>
            <a:r>
              <a:rPr lang="en-US" b="1" i="1" dirty="0"/>
              <a:t>core</a:t>
            </a:r>
            <a:r>
              <a:rPr lang="en-US" b="1" dirty="0"/>
              <a:t> value </a:t>
            </a:r>
            <a:r>
              <a:rPr lang="en-US" sz="4000" b="1" i="1" dirty="0" smtClean="0"/>
              <a:t>love</a:t>
            </a:r>
            <a:r>
              <a:rPr lang="en-US" b="1" dirty="0"/>
              <a:t>,</a:t>
            </a:r>
            <a:r>
              <a:rPr lang="en-US" b="1" dirty="0" smtClean="0"/>
              <a:t> </a:t>
            </a:r>
          </a:p>
          <a:p>
            <a:pPr marL="457200" lvl="1" indent="0">
              <a:buNone/>
            </a:pPr>
            <a:r>
              <a:rPr lang="en-US" sz="3200" dirty="0"/>
              <a:t>u</a:t>
            </a:r>
            <a:r>
              <a:rPr lang="en-US" sz="3200" dirty="0" smtClean="0"/>
              <a:t>sing the word to have the same meaning as </a:t>
            </a:r>
            <a:r>
              <a:rPr lang="en-US" sz="3200" b="1" i="1" dirty="0" smtClean="0"/>
              <a:t>compassion</a:t>
            </a:r>
            <a:r>
              <a:rPr lang="en-US" sz="3200" dirty="0" smtClean="0"/>
              <a:t>:</a:t>
            </a:r>
          </a:p>
          <a:p>
            <a:pPr marL="457200" lvl="1" indent="0">
              <a:buNone/>
            </a:pPr>
            <a:r>
              <a:rPr lang="en-US" sz="3200" dirty="0" smtClean="0"/>
              <a:t>to </a:t>
            </a:r>
            <a:r>
              <a:rPr lang="en-US" sz="3200" dirty="0"/>
              <a:t>do what we can to reduce others’ </a:t>
            </a:r>
            <a:r>
              <a:rPr lang="en-US" sz="3200" dirty="0" smtClean="0"/>
              <a:t>suffering.</a:t>
            </a:r>
            <a:endParaRPr lang="en-US" sz="3200" dirty="0"/>
          </a:p>
          <a:p>
            <a:pPr lvl="1">
              <a:buFont typeface="Wingdings" panose="05000000000000000000" pitchFamily="2" charset="2"/>
              <a:buChar char="Ø"/>
            </a:pPr>
            <a:r>
              <a:rPr lang="en-US" sz="3200" dirty="0" smtClean="0"/>
              <a:t>We </a:t>
            </a:r>
            <a:r>
              <a:rPr lang="en-US" sz="3200" dirty="0"/>
              <a:t>can debate whether this is best phrased </a:t>
            </a:r>
            <a:r>
              <a:rPr lang="en-US" sz="3200" dirty="0" smtClean="0"/>
              <a:t>as</a:t>
            </a:r>
          </a:p>
          <a:p>
            <a:pPr lvl="2">
              <a:spcBef>
                <a:spcPts val="0"/>
              </a:spcBef>
              <a:buFont typeface="Wingdings" panose="05000000000000000000" pitchFamily="2" charset="2"/>
              <a:buChar char="Ø"/>
            </a:pPr>
            <a:r>
              <a:rPr lang="en-US" sz="3200" dirty="0" smtClean="0"/>
              <a:t>promoting </a:t>
            </a:r>
            <a:r>
              <a:rPr lang="en-US" sz="3200" dirty="0"/>
              <a:t>happiness or fulfillment, </a:t>
            </a:r>
            <a:r>
              <a:rPr lang="en-US" sz="3200" dirty="0" smtClean="0"/>
              <a:t>or</a:t>
            </a:r>
          </a:p>
          <a:p>
            <a:pPr lvl="2">
              <a:spcBef>
                <a:spcPts val="0"/>
              </a:spcBef>
              <a:buFont typeface="Wingdings" panose="05000000000000000000" pitchFamily="2" charset="2"/>
              <a:buChar char="Ø"/>
            </a:pPr>
            <a:r>
              <a:rPr lang="en-US" sz="3200" dirty="0" smtClean="0"/>
              <a:t>helping </a:t>
            </a:r>
            <a:r>
              <a:rPr lang="en-US" sz="3200" dirty="0"/>
              <a:t>others to satisfy their preferences, or </a:t>
            </a:r>
            <a:endParaRPr lang="en-US" sz="3200" dirty="0" smtClean="0"/>
          </a:p>
          <a:p>
            <a:pPr lvl="2">
              <a:spcBef>
                <a:spcPts val="0"/>
              </a:spcBef>
              <a:buFont typeface="Wingdings" panose="05000000000000000000" pitchFamily="2" charset="2"/>
              <a:buChar char="Ø"/>
            </a:pPr>
            <a:r>
              <a:rPr lang="en-US" sz="3200" dirty="0" smtClean="0"/>
              <a:t>perhaps </a:t>
            </a:r>
            <a:r>
              <a:rPr lang="en-US" sz="3200" dirty="0"/>
              <a:t>other variations of utilitarianism</a:t>
            </a:r>
            <a:r>
              <a:rPr lang="en-US" sz="3200" dirty="0" smtClean="0"/>
              <a:t>.</a:t>
            </a:r>
            <a:endParaRPr lang="en-US" dirty="0"/>
          </a:p>
          <a:p>
            <a:pPr lvl="0"/>
            <a:r>
              <a:rPr lang="en-US" b="1" dirty="0"/>
              <a:t>We </a:t>
            </a:r>
            <a:r>
              <a:rPr lang="en-US" b="1" dirty="0" smtClean="0"/>
              <a:t>also </a:t>
            </a:r>
            <a:r>
              <a:rPr lang="en-US" b="1" i="1" dirty="0" smtClean="0"/>
              <a:t>choose</a:t>
            </a:r>
            <a:r>
              <a:rPr lang="en-US" b="1" dirty="0" smtClean="0"/>
              <a:t> </a:t>
            </a:r>
            <a:r>
              <a:rPr lang="en-US" b="1" dirty="0"/>
              <a:t>as a </a:t>
            </a:r>
            <a:r>
              <a:rPr lang="en-US" b="1" i="1" dirty="0"/>
              <a:t>core</a:t>
            </a:r>
            <a:r>
              <a:rPr lang="en-US" b="1" dirty="0"/>
              <a:t> value </a:t>
            </a:r>
            <a:r>
              <a:rPr lang="en-US" sz="4000" b="1" i="1" dirty="0"/>
              <a:t>equality</a:t>
            </a:r>
            <a:r>
              <a:rPr lang="en-US" b="1" dirty="0"/>
              <a:t>: </a:t>
            </a:r>
          </a:p>
          <a:p>
            <a:pPr marL="457200" lvl="1" indent="0">
              <a:buNone/>
            </a:pPr>
            <a:r>
              <a:rPr lang="en-US" sz="3200" dirty="0"/>
              <a:t>to accept that there are no reasonable grounds to believe that one person </a:t>
            </a:r>
            <a:r>
              <a:rPr lang="en-US" sz="3200" i="1" dirty="0"/>
              <a:t>innately</a:t>
            </a:r>
            <a:r>
              <a:rPr lang="en-US" sz="3200" dirty="0"/>
              <a:t> deserves more chances, a better life, or help than another.</a:t>
            </a:r>
            <a:endParaRPr lang="en-AU" sz="3200" dirty="0"/>
          </a:p>
          <a:p>
            <a:pPr marL="914400" lvl="2" indent="0">
              <a:buNone/>
            </a:pPr>
            <a:endParaRPr lang="en-US" sz="32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38</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1110010"/>
      </p:ext>
    </p:extLst>
  </p:cSld>
  <p:clrMapOvr>
    <a:masterClrMapping/>
  </p:clrMapOvr>
  <mc:AlternateContent xmlns:mc="http://schemas.openxmlformats.org/markup-compatibility/2006" xmlns:p14="http://schemas.microsoft.com/office/powerpoint/2010/main">
    <mc:Choice Requires="p14">
      <p:transition spd="slow" p14:dur="2000" advTm="37878"/>
    </mc:Choice>
    <mc:Fallback xmlns="">
      <p:transition spd="slow" advTm="3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04" y="151619"/>
            <a:ext cx="7085726" cy="631596"/>
          </a:xfrm>
        </p:spPr>
        <p:txBody>
          <a:bodyPr>
            <a:normAutofit fontScale="90000"/>
          </a:bodyPr>
          <a:lstStyle/>
          <a:p>
            <a:r>
              <a:rPr lang="en-US" sz="3600" b="1" dirty="0" smtClean="0">
                <a:latin typeface="+mn-lt"/>
              </a:rPr>
              <a:t>Three </a:t>
            </a:r>
            <a:r>
              <a:rPr lang="en-US" sz="3600" b="1" dirty="0">
                <a:latin typeface="+mn-lt"/>
              </a:rPr>
              <a:t>Ethical Choices for Core </a:t>
            </a:r>
            <a:r>
              <a:rPr lang="en-US" sz="3600" b="1" dirty="0" smtClean="0">
                <a:latin typeface="+mn-lt"/>
              </a:rPr>
              <a:t>Values (2)</a:t>
            </a:r>
            <a:endParaRPr lang="en-AU" sz="3600" b="1" dirty="0">
              <a:latin typeface="+mn-lt"/>
            </a:endParaRPr>
          </a:p>
        </p:txBody>
      </p:sp>
      <p:sp>
        <p:nvSpPr>
          <p:cNvPr id="3" name="Content Placeholder 2"/>
          <p:cNvSpPr>
            <a:spLocks noGrp="1"/>
          </p:cNvSpPr>
          <p:nvPr>
            <p:ph idx="1"/>
          </p:nvPr>
        </p:nvSpPr>
        <p:spPr>
          <a:xfrm>
            <a:off x="482321" y="1165608"/>
            <a:ext cx="11341817" cy="4873451"/>
          </a:xfrm>
        </p:spPr>
        <p:txBody>
          <a:bodyPr>
            <a:noAutofit/>
          </a:bodyPr>
          <a:lstStyle/>
          <a:p>
            <a:pPr lvl="0"/>
            <a:r>
              <a:rPr lang="en-US" b="1" dirty="0"/>
              <a:t>We choose to assign </a:t>
            </a:r>
            <a:r>
              <a:rPr lang="en-US" b="1" i="1" dirty="0"/>
              <a:t>responsibility</a:t>
            </a:r>
            <a:r>
              <a:rPr lang="en-US" b="1" dirty="0"/>
              <a:t> </a:t>
            </a:r>
            <a:r>
              <a:rPr lang="en-US" dirty="0"/>
              <a:t>to a person committing an action, including ourselves, when there is </a:t>
            </a:r>
            <a:endParaRPr lang="en-US" dirty="0" smtClean="0"/>
          </a:p>
          <a:p>
            <a:pPr marL="457200" lvl="1" indent="0">
              <a:buNone/>
            </a:pPr>
            <a:r>
              <a:rPr lang="en-US" sz="3200" u="sng" dirty="0" smtClean="0"/>
              <a:t>a </a:t>
            </a:r>
            <a:r>
              <a:rPr lang="en-US" sz="3200" u="sng" dirty="0"/>
              <a:t>potential for social or personal intervention to be effective</a:t>
            </a:r>
            <a:r>
              <a:rPr lang="en-US" sz="3200" u="sng" dirty="0" smtClean="0"/>
              <a:t>.</a:t>
            </a:r>
            <a:endParaRPr lang="en-AU" sz="3200" u="sng" dirty="0"/>
          </a:p>
          <a:p>
            <a:pPr lvl="1">
              <a:buFont typeface="Wingdings" panose="05000000000000000000" pitchFamily="2" charset="2"/>
              <a:buChar char="Ø"/>
            </a:pPr>
            <a:endParaRPr lang="en-US" dirty="0" smtClean="0"/>
          </a:p>
          <a:p>
            <a:pPr lvl="1">
              <a:buFont typeface="Wingdings" panose="05000000000000000000" pitchFamily="2" charset="2"/>
              <a:buChar char="Ø"/>
            </a:pPr>
            <a:r>
              <a:rPr lang="en-US" dirty="0" smtClean="0"/>
              <a:t>If a proposed </a:t>
            </a:r>
            <a:r>
              <a:rPr lang="en-US" dirty="0"/>
              <a:t>intervention is ineffective, it </a:t>
            </a:r>
            <a:r>
              <a:rPr lang="en-US" dirty="0" smtClean="0"/>
              <a:t>is not </a:t>
            </a:r>
            <a:r>
              <a:rPr lang="en-US" b="1" i="1" dirty="0" smtClean="0"/>
              <a:t>compassionate</a:t>
            </a:r>
            <a:r>
              <a:rPr lang="en-US" dirty="0" smtClean="0"/>
              <a:t> to </a:t>
            </a:r>
            <a:r>
              <a:rPr lang="en-US" dirty="0"/>
              <a:t>punish people for actions they can’t control</a:t>
            </a:r>
            <a:r>
              <a:rPr lang="en-US" dirty="0" smtClean="0"/>
              <a:t>.</a:t>
            </a:r>
          </a:p>
          <a:p>
            <a:pPr marL="457200" lvl="1" indent="0">
              <a:buNone/>
            </a:pPr>
            <a:r>
              <a:rPr lang="en-US" dirty="0" smtClean="0"/>
              <a:t>	If someone effectively </a:t>
            </a:r>
            <a:r>
              <a:rPr lang="en-US" dirty="0"/>
              <a:t>has no choice </a:t>
            </a:r>
            <a:r>
              <a:rPr lang="en-US" dirty="0" smtClean="0"/>
              <a:t>they </a:t>
            </a:r>
            <a:r>
              <a:rPr lang="en-US" dirty="0"/>
              <a:t>can’t be held responsible</a:t>
            </a:r>
            <a:r>
              <a:rPr lang="en-US" dirty="0" smtClean="0"/>
              <a:t>.</a:t>
            </a:r>
          </a:p>
          <a:p>
            <a:pPr lvl="1">
              <a:buFont typeface="Wingdings" panose="05000000000000000000" pitchFamily="2" charset="2"/>
              <a:buChar char="Ø"/>
            </a:pPr>
            <a:r>
              <a:rPr lang="en-US" dirty="0" smtClean="0"/>
              <a:t>We </a:t>
            </a:r>
            <a:r>
              <a:rPr lang="en-US" dirty="0"/>
              <a:t>are also uncertain of the </a:t>
            </a:r>
            <a:r>
              <a:rPr lang="en-US" b="1" i="1" dirty="0" smtClean="0"/>
              <a:t>truth</a:t>
            </a:r>
            <a:r>
              <a:rPr lang="en-US" dirty="0" smtClean="0"/>
              <a:t>: so we must be slow to judge.</a:t>
            </a:r>
          </a:p>
          <a:p>
            <a:pPr marL="457200" lvl="1" indent="0">
              <a:buNone/>
            </a:pPr>
            <a:r>
              <a:rPr lang="en-US" dirty="0" smtClean="0"/>
              <a:t>This </a:t>
            </a:r>
            <a:r>
              <a:rPr lang="en-US" dirty="0"/>
              <a:t>is the basis of </a:t>
            </a:r>
            <a:r>
              <a:rPr lang="en-US" b="1" i="1" dirty="0"/>
              <a:t>mercy</a:t>
            </a:r>
            <a:r>
              <a:rPr lang="en-US"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39</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763860"/>
      </p:ext>
    </p:extLst>
  </p:cSld>
  <p:clrMapOvr>
    <a:masterClrMapping/>
  </p:clrMapOvr>
  <mc:AlternateContent xmlns:mc="http://schemas.openxmlformats.org/markup-compatibility/2006" xmlns:p14="http://schemas.microsoft.com/office/powerpoint/2010/main">
    <mc:Choice Requires="p14">
      <p:transition spd="slow" p14:dur="2000" advTm="36736"/>
    </mc:Choice>
    <mc:Fallback xmlns="">
      <p:transition spd="slow" advTm="3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69" y="1908313"/>
            <a:ext cx="10002529" cy="3498574"/>
          </a:xfrm>
        </p:spPr>
        <p:txBody>
          <a:bodyPr>
            <a:normAutofit lnSpcReduction="10000"/>
          </a:bodyPr>
          <a:lstStyle/>
          <a:p>
            <a:pPr marL="0" indent="0">
              <a:buNone/>
            </a:pPr>
            <a:r>
              <a:rPr lang="en-AU" dirty="0"/>
              <a:t>This is my attempt to answer questions about values and meaning.  It is very much a work in progress.</a:t>
            </a:r>
            <a:endParaRPr lang="en-AU" dirty="0" smtClean="0"/>
          </a:p>
          <a:p>
            <a:r>
              <a:rPr lang="en-AU" dirty="0"/>
              <a:t>So far only a few </a:t>
            </a:r>
            <a:r>
              <a:rPr lang="en-AU" dirty="0" smtClean="0"/>
              <a:t>others </a:t>
            </a:r>
            <a:r>
              <a:rPr lang="en-AU" dirty="0"/>
              <a:t>are interested in these ideas.  </a:t>
            </a:r>
            <a:endParaRPr lang="en-AU" dirty="0" smtClean="0"/>
          </a:p>
          <a:p>
            <a:r>
              <a:rPr lang="en-AU" dirty="0" smtClean="0"/>
              <a:t>I’m </a:t>
            </a:r>
            <a:r>
              <a:rPr lang="en-AU" dirty="0"/>
              <a:t>looking for constructive </a:t>
            </a:r>
            <a:r>
              <a:rPr lang="en-AU" dirty="0" smtClean="0"/>
              <a:t>feedback and help.</a:t>
            </a:r>
            <a:endParaRPr lang="en-AU" dirty="0"/>
          </a:p>
          <a:p>
            <a:r>
              <a:rPr lang="en-AU" dirty="0"/>
              <a:t>More details are in the web site </a:t>
            </a:r>
            <a:r>
              <a:rPr lang="en-AU" dirty="0" smtClean="0">
                <a:hlinkClick r:id="rId4"/>
              </a:rPr>
              <a:t>www.globalbeliefs.org</a:t>
            </a:r>
            <a:r>
              <a:rPr lang="en-AU" dirty="0" smtClean="0"/>
              <a:t>.</a:t>
            </a:r>
          </a:p>
          <a:p>
            <a:endParaRPr lang="en-AU" dirty="0"/>
          </a:p>
          <a:p>
            <a:pPr marL="0" indent="0">
              <a:buNone/>
            </a:pPr>
            <a:r>
              <a:rPr lang="en-AU" b="1" dirty="0" smtClean="0"/>
              <a:t>Lets look at some alternative perspectives:</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4</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91551637"/>
      </p:ext>
    </p:extLst>
  </p:cSld>
  <p:clrMapOvr>
    <a:masterClrMapping/>
  </p:clrMapOvr>
  <mc:AlternateContent xmlns:mc="http://schemas.openxmlformats.org/markup-compatibility/2006" xmlns:p14="http://schemas.microsoft.com/office/powerpoint/2010/main">
    <mc:Choice Requires="p14">
      <p:transition spd="slow" p14:dur="2000" advTm="24433"/>
    </mc:Choice>
    <mc:Fallback xmlns="">
      <p:transition spd="slow" advTm="24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694" y="124733"/>
            <a:ext cx="3930976" cy="867267"/>
          </a:xfrm>
        </p:spPr>
        <p:txBody>
          <a:bodyPr>
            <a:normAutofit/>
          </a:bodyPr>
          <a:lstStyle/>
          <a:p>
            <a:r>
              <a:rPr lang="en-AU" sz="5300" b="1" i="1" dirty="0" smtClean="0"/>
              <a:t>1.6 Aesthetics</a:t>
            </a:r>
            <a:endParaRPr lang="en-AU" dirty="0"/>
          </a:p>
        </p:txBody>
      </p:sp>
      <p:sp>
        <p:nvSpPr>
          <p:cNvPr id="3" name="Content Placeholder 2"/>
          <p:cNvSpPr>
            <a:spLocks noGrp="1"/>
          </p:cNvSpPr>
          <p:nvPr>
            <p:ph idx="1"/>
          </p:nvPr>
        </p:nvSpPr>
        <p:spPr>
          <a:xfrm>
            <a:off x="367862" y="992000"/>
            <a:ext cx="11608237" cy="5729475"/>
          </a:xfrm>
        </p:spPr>
        <p:txBody>
          <a:bodyPr>
            <a:normAutofit/>
          </a:bodyPr>
          <a:lstStyle/>
          <a:p>
            <a:pPr marL="0" indent="0">
              <a:buNone/>
            </a:pPr>
            <a:r>
              <a:rPr lang="en-US" sz="2800" dirty="0" smtClean="0"/>
              <a:t>What </a:t>
            </a:r>
            <a:r>
              <a:rPr lang="en-US" sz="2800" dirty="0"/>
              <a:t>is beauty?  Is anything intrinsically beautiful?  </a:t>
            </a:r>
            <a:r>
              <a:rPr lang="en-US" sz="2800" dirty="0" smtClean="0"/>
              <a:t>Or </a:t>
            </a:r>
            <a:r>
              <a:rPr lang="en-US" sz="2800" dirty="0"/>
              <a:t>is it just personal taste</a:t>
            </a:r>
            <a:r>
              <a:rPr lang="en-US" sz="2800" dirty="0" smtClean="0"/>
              <a:t>?</a:t>
            </a:r>
            <a:endParaRPr lang="en-AU" dirty="0" smtClean="0"/>
          </a:p>
          <a:p>
            <a:pPr marL="554400" lvl="1" indent="-457200">
              <a:buFont typeface="Wingdings" panose="05000000000000000000" pitchFamily="2" charset="2"/>
              <a:buChar char="v"/>
            </a:pPr>
            <a:r>
              <a:rPr lang="en-US" dirty="0"/>
              <a:t>Some say that a materialistic universe can’t be beautiful without God.   </a:t>
            </a:r>
            <a:r>
              <a:rPr lang="en-US" dirty="0" smtClean="0"/>
              <a:t>     But </a:t>
            </a:r>
            <a:r>
              <a:rPr lang="en-US" dirty="0"/>
              <a:t>this is another circular argument.  </a:t>
            </a:r>
            <a:endParaRPr lang="en-US" dirty="0" smtClean="0"/>
          </a:p>
          <a:p>
            <a:pPr marL="1011600" lvl="2" indent="-457200">
              <a:buFont typeface="Wingdings" panose="05000000000000000000" pitchFamily="2" charset="2"/>
              <a:buChar char="v"/>
            </a:pPr>
            <a:r>
              <a:rPr lang="en-US" dirty="0" smtClean="0"/>
              <a:t>If </a:t>
            </a:r>
            <a:r>
              <a:rPr lang="en-US" dirty="0"/>
              <a:t>beauty only came from God we would simply be reflecting God’s taste, not ours.  </a:t>
            </a:r>
            <a:endParaRPr lang="en-US" dirty="0" smtClean="0"/>
          </a:p>
          <a:p>
            <a:pPr marL="1011600" lvl="2" indent="-457200">
              <a:buFont typeface="Wingdings" panose="05000000000000000000" pitchFamily="2" charset="2"/>
              <a:buChar char="v"/>
            </a:pPr>
            <a:r>
              <a:rPr lang="en-US" dirty="0" smtClean="0"/>
              <a:t>How </a:t>
            </a:r>
            <a:r>
              <a:rPr lang="en-US" dirty="0"/>
              <a:t>could we know if God has good taste, if we have none of our own?</a:t>
            </a:r>
            <a:endParaRPr lang="en-AU" dirty="0"/>
          </a:p>
          <a:p>
            <a:pPr marL="554400" lvl="1" indent="-457200">
              <a:buFont typeface="Wingdings" panose="05000000000000000000" pitchFamily="2" charset="2"/>
              <a:buChar char="v"/>
            </a:pPr>
            <a:r>
              <a:rPr lang="en-US" dirty="0"/>
              <a:t>Some consider beauty to be in some other way ‘transcendent’ – above normal mortal </a:t>
            </a:r>
            <a:r>
              <a:rPr lang="en-US" dirty="0" smtClean="0"/>
              <a:t>humans, but that is too vague and unhelpful.</a:t>
            </a:r>
            <a:endParaRPr lang="en-AU" dirty="0" smtClean="0"/>
          </a:p>
          <a:p>
            <a:pPr marL="554400" lvl="1" indent="-457200">
              <a:buFont typeface="Wingdings" panose="05000000000000000000" pitchFamily="2" charset="2"/>
              <a:buChar char="v"/>
            </a:pPr>
            <a:r>
              <a:rPr lang="en-US" dirty="0"/>
              <a:t>Some </a:t>
            </a:r>
            <a:r>
              <a:rPr lang="en-US" dirty="0" smtClean="0"/>
              <a:t>say the beauty </a:t>
            </a:r>
            <a:r>
              <a:rPr lang="en-US" dirty="0"/>
              <a:t>of the universe </a:t>
            </a:r>
            <a:r>
              <a:rPr lang="en-US" dirty="0" smtClean="0"/>
              <a:t>is a reason to believe </a:t>
            </a:r>
            <a:r>
              <a:rPr lang="en-US" dirty="0"/>
              <a:t>in God.  </a:t>
            </a:r>
            <a:endParaRPr lang="en-US" dirty="0" smtClean="0"/>
          </a:p>
          <a:p>
            <a:pPr marL="1011600" lvl="2" indent="-457200">
              <a:buFont typeface="Wingdings" panose="05000000000000000000" pitchFamily="2" charset="2"/>
              <a:buChar char="v"/>
            </a:pPr>
            <a:r>
              <a:rPr lang="en-US" dirty="0" smtClean="0"/>
              <a:t>But </a:t>
            </a:r>
            <a:r>
              <a:rPr lang="en-US" dirty="0"/>
              <a:t>as actors in this universal play we can’t make independent judgments, </a:t>
            </a:r>
            <a:endParaRPr lang="en-US" dirty="0" smtClean="0"/>
          </a:p>
          <a:p>
            <a:pPr marL="1011600" lvl="2" indent="-457200">
              <a:buFont typeface="Wingdings" panose="05000000000000000000" pitchFamily="2" charset="2"/>
              <a:buChar char="v"/>
            </a:pPr>
            <a:r>
              <a:rPr lang="en-US" dirty="0" smtClean="0"/>
              <a:t>just </a:t>
            </a:r>
            <a:r>
              <a:rPr lang="en-US" dirty="0"/>
              <a:t>as a dancer can’t see her own </a:t>
            </a:r>
            <a:r>
              <a:rPr lang="en-US" dirty="0" smtClean="0"/>
              <a:t>dance</a:t>
            </a:r>
            <a:r>
              <a:rPr lang="en-US" dirty="0"/>
              <a:t>.</a:t>
            </a:r>
            <a:endParaRPr lang="en-US" dirty="0" smtClean="0"/>
          </a:p>
          <a:p>
            <a:pPr marL="554400" lvl="1" indent="-457200">
              <a:buFont typeface="Wingdings" panose="05000000000000000000" pitchFamily="2" charset="2"/>
              <a:buChar char="v"/>
            </a:pPr>
            <a:r>
              <a:rPr lang="en-US" dirty="0" smtClean="0"/>
              <a:t>Some </a:t>
            </a:r>
            <a:r>
              <a:rPr lang="en-US" dirty="0"/>
              <a:t>consider beauty as a cultural artifact or a social construct: </a:t>
            </a:r>
            <a:endParaRPr lang="en-US" dirty="0" smtClean="0"/>
          </a:p>
          <a:p>
            <a:pPr marL="1011600" lvl="2" indent="-457200">
              <a:buFont typeface="Wingdings" panose="05000000000000000000" pitchFamily="2" charset="2"/>
              <a:buChar char="v"/>
            </a:pPr>
            <a:r>
              <a:rPr lang="en-US" dirty="0" smtClean="0"/>
              <a:t>each </a:t>
            </a:r>
            <a:r>
              <a:rPr lang="en-US" dirty="0"/>
              <a:t>culture ends up passing on local ideas of what is beautiful, </a:t>
            </a:r>
            <a:endParaRPr lang="en-US" dirty="0" smtClean="0"/>
          </a:p>
          <a:p>
            <a:pPr marL="1011600" lvl="2" indent="-457200">
              <a:buFont typeface="Wingdings" panose="05000000000000000000" pitchFamily="2" charset="2"/>
              <a:buChar char="v"/>
            </a:pPr>
            <a:r>
              <a:rPr lang="en-US" dirty="0" smtClean="0"/>
              <a:t>so </a:t>
            </a:r>
            <a:r>
              <a:rPr lang="en-US" dirty="0"/>
              <a:t>there is nothing universal or transcendental about it</a:t>
            </a:r>
            <a:r>
              <a:rPr lang="en-US" dirty="0" smtClean="0"/>
              <a:t>.</a:t>
            </a:r>
            <a:endParaRPr lang="en-AU"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40</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1222721"/>
      </p:ext>
    </p:extLst>
  </p:cSld>
  <p:clrMapOvr>
    <a:masterClrMapping/>
  </p:clrMapOvr>
  <mc:AlternateContent xmlns:mc="http://schemas.openxmlformats.org/markup-compatibility/2006" xmlns:p14="http://schemas.microsoft.com/office/powerpoint/2010/main">
    <mc:Choice Requires="p14">
      <p:transition spd="slow" p14:dur="2000" advTm="66091"/>
    </mc:Choice>
    <mc:Fallback xmlns="">
      <p:transition spd="slow" advTm="66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375367"/>
            <a:ext cx="4282236" cy="631596"/>
          </a:xfrm>
        </p:spPr>
        <p:txBody>
          <a:bodyPr>
            <a:normAutofit fontScale="90000"/>
          </a:bodyPr>
          <a:lstStyle/>
          <a:p>
            <a:r>
              <a:rPr lang="en-US" sz="3600" b="1" dirty="0" smtClean="0">
                <a:latin typeface="+mn-lt"/>
              </a:rPr>
              <a:t>The Science of Beauty</a:t>
            </a:r>
            <a:endParaRPr lang="en-AU" sz="3600" b="1" dirty="0">
              <a:latin typeface="+mn-lt"/>
            </a:endParaRPr>
          </a:p>
        </p:txBody>
      </p:sp>
      <p:sp>
        <p:nvSpPr>
          <p:cNvPr id="3" name="Content Placeholder 2"/>
          <p:cNvSpPr>
            <a:spLocks noGrp="1"/>
          </p:cNvSpPr>
          <p:nvPr>
            <p:ph idx="1"/>
          </p:nvPr>
        </p:nvSpPr>
        <p:spPr>
          <a:xfrm>
            <a:off x="482321" y="1165608"/>
            <a:ext cx="11244105" cy="4873451"/>
          </a:xfrm>
        </p:spPr>
        <p:txBody>
          <a:bodyPr>
            <a:noAutofit/>
          </a:bodyPr>
          <a:lstStyle/>
          <a:p>
            <a:pPr marL="0" indent="0">
              <a:buNone/>
            </a:pPr>
            <a:r>
              <a:rPr lang="en-AU" dirty="0"/>
              <a:t>Science can provide some insight into the origins of </a:t>
            </a:r>
            <a:r>
              <a:rPr lang="en-AU" dirty="0" smtClean="0"/>
              <a:t>our sense </a:t>
            </a:r>
            <a:r>
              <a:rPr lang="en-AU" dirty="0"/>
              <a:t>of beauty and its impact on us.</a:t>
            </a:r>
          </a:p>
          <a:p>
            <a:pPr lvl="0"/>
            <a:r>
              <a:rPr lang="en-AU" sz="3000" dirty="0"/>
              <a:t>Singing, music and dance may have arisen in humans (as it has in birds and some monkeys) as a pre-linguistic form of communication.  </a:t>
            </a:r>
            <a:endParaRPr lang="en-AU" sz="3000" dirty="0" smtClean="0"/>
          </a:p>
          <a:p>
            <a:pPr lvl="1">
              <a:buFont typeface="Wingdings" panose="05000000000000000000" pitchFamily="2" charset="2"/>
              <a:buChar char="Ø"/>
            </a:pPr>
            <a:r>
              <a:rPr lang="en-AU" sz="3000" dirty="0" smtClean="0"/>
              <a:t>This </a:t>
            </a:r>
            <a:r>
              <a:rPr lang="en-AU" sz="3000" dirty="0"/>
              <a:t>is why it is often wordless or mystical.</a:t>
            </a:r>
          </a:p>
          <a:p>
            <a:pPr lvl="0"/>
            <a:r>
              <a:rPr lang="en-AU" sz="3000" dirty="0"/>
              <a:t>Narratives (in oral stories, plays, poems, novels, comics, movies, TV serials) began with the development of language.  </a:t>
            </a:r>
          </a:p>
          <a:p>
            <a:pPr lvl="0"/>
            <a:r>
              <a:rPr lang="en-AU" sz="3000" dirty="0"/>
              <a:t>W</a:t>
            </a:r>
            <a:r>
              <a:rPr lang="en-AU" sz="3000" dirty="0" smtClean="0"/>
              <a:t>e </a:t>
            </a:r>
            <a:r>
              <a:rPr lang="en-AU" sz="3000" dirty="0"/>
              <a:t>all unconsciously interpret both daily and life critical events in terms of narratives.</a:t>
            </a:r>
          </a:p>
        </p:txBody>
      </p:sp>
      <p:sp>
        <p:nvSpPr>
          <p:cNvPr id="5" name="Footer Placeholder 4"/>
          <p:cNvSpPr>
            <a:spLocks noGrp="1"/>
          </p:cNvSpPr>
          <p:nvPr>
            <p:ph type="ftr" sz="quarter" idx="11"/>
          </p:nvPr>
        </p:nvSpPr>
        <p:spPr/>
        <p:txBody>
          <a:bodyPr/>
          <a:lstStyle/>
          <a:p>
            <a:r>
              <a:rPr lang="en-AU" smtClean="0">
                <a:solidFill>
                  <a:prstClr val="black">
                    <a:tint val="75000"/>
                  </a:prstClr>
                </a:solidFill>
              </a:rPr>
              <a:t>GlobalBeliefs.org        Copyright (c) 2017 Trevor J Rogers</a:t>
            </a: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464C915-08D9-4A02-92F0-C6B193EFC1F9}" type="slidenum">
              <a:rPr lang="en-AU" smtClean="0">
                <a:solidFill>
                  <a:prstClr val="black">
                    <a:tint val="75000"/>
                  </a:prstClr>
                </a:solidFill>
              </a:rPr>
              <a:pPr/>
              <a:t>41</a:t>
            </a:fld>
            <a:endParaRPr lang="en-AU">
              <a:solidFill>
                <a:prstClr val="black">
                  <a:tint val="75000"/>
                </a:prst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20/06/2017 Version 1.1</a:t>
            </a:r>
            <a:endParaRPr lang="en-AU">
              <a:solidFill>
                <a:prstClr val="black">
                  <a:tint val="75000"/>
                </a:prstClr>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30806890"/>
      </p:ext>
    </p:extLst>
  </p:cSld>
  <p:clrMapOvr>
    <a:masterClrMapping/>
  </p:clrMapOvr>
  <mc:AlternateContent xmlns:mc="http://schemas.openxmlformats.org/markup-compatibility/2006" xmlns:p14="http://schemas.microsoft.com/office/powerpoint/2010/main">
    <mc:Choice Requires="p14">
      <p:transition spd="slow" p14:dur="2000" advTm="37170"/>
    </mc:Choice>
    <mc:Fallback xmlns="">
      <p:transition spd="slow" advTm="3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874" y="453070"/>
            <a:ext cx="3418077" cy="631596"/>
          </a:xfrm>
        </p:spPr>
        <p:txBody>
          <a:bodyPr>
            <a:normAutofit/>
          </a:bodyPr>
          <a:lstStyle/>
          <a:p>
            <a:r>
              <a:rPr lang="en-US" sz="3600" b="1" dirty="0" smtClean="0">
                <a:latin typeface="+mn-lt"/>
              </a:rPr>
              <a:t>Value Choices</a:t>
            </a:r>
            <a:endParaRPr lang="en-AU" sz="3600" b="1" dirty="0">
              <a:latin typeface="+mn-lt"/>
            </a:endParaRPr>
          </a:p>
        </p:txBody>
      </p:sp>
      <p:sp>
        <p:nvSpPr>
          <p:cNvPr id="3" name="Content Placeholder 2"/>
          <p:cNvSpPr>
            <a:spLocks noGrp="1"/>
          </p:cNvSpPr>
          <p:nvPr>
            <p:ph idx="1"/>
          </p:nvPr>
        </p:nvSpPr>
        <p:spPr>
          <a:xfrm>
            <a:off x="1235948" y="1376624"/>
            <a:ext cx="10239270" cy="4873451"/>
          </a:xfrm>
        </p:spPr>
        <p:txBody>
          <a:bodyPr>
            <a:noAutofit/>
          </a:bodyPr>
          <a:lstStyle/>
          <a:p>
            <a:r>
              <a:rPr lang="en-AU" dirty="0"/>
              <a:t>Beauty is in the eye of the beholder, </a:t>
            </a:r>
            <a:endParaRPr lang="en-AU" dirty="0" smtClean="0"/>
          </a:p>
          <a:p>
            <a:pPr marL="457200" lvl="1" indent="0">
              <a:buNone/>
            </a:pPr>
            <a:r>
              <a:rPr lang="en-AU" sz="3200" dirty="0" smtClean="0"/>
              <a:t>just </a:t>
            </a:r>
            <a:r>
              <a:rPr lang="en-AU" sz="3200" dirty="0"/>
              <a:t>as goodness comes from within.  </a:t>
            </a:r>
            <a:endParaRPr lang="en-AU" sz="3200" dirty="0" smtClean="0"/>
          </a:p>
          <a:p>
            <a:r>
              <a:rPr lang="en-AU" dirty="0" smtClean="0"/>
              <a:t>Most </a:t>
            </a:r>
            <a:r>
              <a:rPr lang="en-AU" dirty="0"/>
              <a:t>of the beauty we see is in </a:t>
            </a:r>
            <a:r>
              <a:rPr lang="en-AU" dirty="0" smtClean="0"/>
              <a:t>our natural </a:t>
            </a:r>
            <a:r>
              <a:rPr lang="en-AU" dirty="0"/>
              <a:t>environment </a:t>
            </a:r>
            <a:endParaRPr lang="en-AU" dirty="0" smtClean="0"/>
          </a:p>
          <a:p>
            <a:pPr marL="457200" lvl="1" indent="0">
              <a:buNone/>
            </a:pPr>
            <a:r>
              <a:rPr lang="en-AU" sz="3200" dirty="0" smtClean="0"/>
              <a:t>but </a:t>
            </a:r>
            <a:r>
              <a:rPr lang="en-AU" sz="3200" dirty="0"/>
              <a:t>we also find it in artificial works made by humans</a:t>
            </a:r>
            <a:r>
              <a:rPr lang="en-AU" sz="3200" dirty="0" smtClean="0"/>
              <a:t>.</a:t>
            </a:r>
          </a:p>
          <a:p>
            <a:pPr marL="0" indent="0">
              <a:buNone/>
            </a:pPr>
            <a:endParaRPr lang="en-AU" dirty="0"/>
          </a:p>
          <a:p>
            <a:pPr marL="0" indent="0">
              <a:buNone/>
            </a:pPr>
            <a:r>
              <a:rPr lang="en-US" b="1" dirty="0" smtClean="0"/>
              <a:t>We </a:t>
            </a:r>
            <a:r>
              <a:rPr lang="en-US" b="1" dirty="0"/>
              <a:t>make daily choices </a:t>
            </a:r>
            <a:r>
              <a:rPr lang="en-US" dirty="0"/>
              <a:t>that are more than simply utilitarian, </a:t>
            </a:r>
            <a:r>
              <a:rPr lang="en-US" b="1" dirty="0" smtClean="0"/>
              <a:t>reflecting that we </a:t>
            </a:r>
            <a:r>
              <a:rPr lang="en-US" b="1" dirty="0"/>
              <a:t>value </a:t>
            </a:r>
            <a:r>
              <a:rPr lang="en-US" b="1" i="1" dirty="0"/>
              <a:t>beauty</a:t>
            </a:r>
            <a:r>
              <a:rPr lang="en-US" i="1" dirty="0" smtClean="0"/>
              <a:t>.</a:t>
            </a:r>
            <a:endParaRPr lang="en-US" dirty="0"/>
          </a:p>
          <a:p>
            <a:pPr marL="457200" lvl="1" indent="0">
              <a:buNone/>
            </a:pPr>
            <a:endParaRPr lang="en-US" dirty="0" smtClean="0"/>
          </a:p>
        </p:txBody>
      </p:sp>
      <p:sp>
        <p:nvSpPr>
          <p:cNvPr id="5" name="Footer Placeholder 4"/>
          <p:cNvSpPr>
            <a:spLocks noGrp="1"/>
          </p:cNvSpPr>
          <p:nvPr>
            <p:ph type="ftr" sz="quarter" idx="11"/>
          </p:nvPr>
        </p:nvSpPr>
        <p:spPr/>
        <p:txBody>
          <a:bodyPr/>
          <a:lstStyle/>
          <a:p>
            <a:r>
              <a:rPr lang="en-AU" smtClean="0">
                <a:solidFill>
                  <a:prstClr val="black">
                    <a:tint val="75000"/>
                  </a:prstClr>
                </a:solidFill>
              </a:rPr>
              <a:t>GlobalBeliefs.org        Copyright (c) 2017 Trevor J Rogers</a:t>
            </a: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464C915-08D9-4A02-92F0-C6B193EFC1F9}" type="slidenum">
              <a:rPr lang="en-AU" smtClean="0">
                <a:solidFill>
                  <a:prstClr val="black">
                    <a:tint val="75000"/>
                  </a:prstClr>
                </a:solidFill>
              </a:rPr>
              <a:pPr/>
              <a:t>42</a:t>
            </a:fld>
            <a:endParaRPr lang="en-AU">
              <a:solidFill>
                <a:prstClr val="black">
                  <a:tint val="75000"/>
                </a:prst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20/06/2017 Version 1.1</a:t>
            </a:r>
            <a:endParaRPr lang="en-AU">
              <a:solidFill>
                <a:prstClr val="black">
                  <a:tint val="75000"/>
                </a:prstClr>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70774528"/>
      </p:ext>
    </p:extLst>
  </p:cSld>
  <p:clrMapOvr>
    <a:masterClrMapping/>
  </p:clrMapOvr>
  <mc:AlternateContent xmlns:mc="http://schemas.openxmlformats.org/markup-compatibility/2006" xmlns:p14="http://schemas.microsoft.com/office/powerpoint/2010/main">
    <mc:Choice Requires="p14">
      <p:transition spd="slow" p14:dur="2000" advTm="22557"/>
    </mc:Choice>
    <mc:Fallback xmlns="">
      <p:transition spd="slow" advTm="22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14" y="100334"/>
            <a:ext cx="6401486" cy="631596"/>
          </a:xfrm>
        </p:spPr>
        <p:txBody>
          <a:bodyPr>
            <a:normAutofit fontScale="90000"/>
          </a:bodyPr>
          <a:lstStyle/>
          <a:p>
            <a:r>
              <a:rPr lang="en-US" b="1" dirty="0" smtClean="0"/>
              <a:t/>
            </a:r>
            <a:br>
              <a:rPr lang="en-US" b="1" dirty="0" smtClean="0"/>
            </a:br>
            <a:r>
              <a:rPr lang="en-US" sz="4400" b="1" dirty="0" smtClean="0">
                <a:latin typeface="+mn-lt"/>
              </a:rPr>
              <a:t>Core Values from Philosophy</a:t>
            </a:r>
            <a:endParaRPr lang="en-AU" sz="4400" b="1" dirty="0">
              <a:latin typeface="+mn-lt"/>
            </a:endParaRPr>
          </a:p>
        </p:txBody>
      </p:sp>
      <p:sp>
        <p:nvSpPr>
          <p:cNvPr id="3" name="Content Placeholder 2"/>
          <p:cNvSpPr>
            <a:spLocks noGrp="1"/>
          </p:cNvSpPr>
          <p:nvPr>
            <p:ph idx="1"/>
          </p:nvPr>
        </p:nvSpPr>
        <p:spPr>
          <a:xfrm>
            <a:off x="90436" y="1023329"/>
            <a:ext cx="12027876" cy="4935344"/>
          </a:xfrm>
        </p:spPr>
        <p:txBody>
          <a:bodyPr>
            <a:normAutofit/>
          </a:bodyPr>
          <a:lstStyle/>
          <a:p>
            <a:pPr marL="0" indent="0">
              <a:buNone/>
            </a:pPr>
            <a:r>
              <a:rPr lang="en-AU" sz="2800" dirty="0" smtClean="0"/>
              <a:t>	The </a:t>
            </a:r>
            <a:r>
              <a:rPr lang="en-AU" sz="2800" dirty="0"/>
              <a:t>core values we obtain from </a:t>
            </a:r>
            <a:r>
              <a:rPr lang="en-AU" sz="2800" dirty="0" smtClean="0"/>
              <a:t>our philosophy </a:t>
            </a:r>
            <a:r>
              <a:rPr lang="en-AU" sz="2800" dirty="0"/>
              <a:t>are</a:t>
            </a:r>
            <a:r>
              <a:rPr lang="en-AU" sz="2800" dirty="0" smtClean="0"/>
              <a:t>:</a:t>
            </a:r>
          </a:p>
          <a:p>
            <a:pPr marL="457200" lvl="1" indent="0">
              <a:buNone/>
            </a:pPr>
            <a:r>
              <a:rPr lang="en-US" sz="3500" b="1" i="1" dirty="0" smtClean="0"/>
              <a:t>		Truth</a:t>
            </a:r>
            <a:r>
              <a:rPr lang="en-US" sz="3500" b="1" i="1" dirty="0"/>
              <a:t>, Diversity, </a:t>
            </a:r>
            <a:r>
              <a:rPr lang="en-US" sz="3500" b="1" i="1" dirty="0" smtClean="0"/>
              <a:t>Reality, Life, </a:t>
            </a:r>
          </a:p>
          <a:p>
            <a:pPr marL="457200" lvl="1" indent="0">
              <a:buNone/>
            </a:pPr>
            <a:r>
              <a:rPr lang="en-US" sz="3500" b="1" i="1" dirty="0"/>
              <a:t>	</a:t>
            </a:r>
            <a:r>
              <a:rPr lang="en-US" sz="3500" b="1" i="1" dirty="0" smtClean="0"/>
              <a:t>	</a:t>
            </a:r>
            <a:r>
              <a:rPr lang="en-US" sz="3500" b="1" i="1" dirty="0"/>
              <a:t> </a:t>
            </a:r>
            <a:r>
              <a:rPr lang="en-US" sz="3500" b="1" i="1" dirty="0" smtClean="0"/>
              <a:t>Love, </a:t>
            </a:r>
            <a:r>
              <a:rPr lang="en-US" sz="3500" b="1" i="1" dirty="0"/>
              <a:t>Beauty</a:t>
            </a:r>
            <a:r>
              <a:rPr lang="en-US" sz="3500" b="1" dirty="0"/>
              <a:t>, </a:t>
            </a:r>
            <a:r>
              <a:rPr lang="en-US" sz="3500" b="1" i="1" dirty="0" smtClean="0"/>
              <a:t>Equality </a:t>
            </a:r>
            <a:r>
              <a:rPr lang="en-US" sz="3500" dirty="0" smtClean="0"/>
              <a:t>and </a:t>
            </a:r>
            <a:r>
              <a:rPr lang="en-US" sz="3500" b="1" i="1" dirty="0" smtClean="0"/>
              <a:t>Responsibility.</a:t>
            </a:r>
            <a:r>
              <a:rPr lang="en-US" sz="3500" dirty="0" smtClean="0"/>
              <a:t> </a:t>
            </a:r>
          </a:p>
          <a:p>
            <a:pPr marL="457200" lvl="1" indent="0">
              <a:buNone/>
            </a:pPr>
            <a:r>
              <a:rPr lang="en-US" sz="3200" dirty="0" smtClean="0"/>
              <a:t>	As we </a:t>
            </a:r>
            <a:r>
              <a:rPr lang="en-US" sz="3200" dirty="0"/>
              <a:t>discuss </a:t>
            </a:r>
            <a:r>
              <a:rPr lang="en-US" sz="3200" dirty="0" smtClean="0"/>
              <a:t>later, our final core value is </a:t>
            </a:r>
            <a:r>
              <a:rPr lang="en-US" sz="3500" b="1" i="1" dirty="0"/>
              <a:t>H</a:t>
            </a:r>
            <a:r>
              <a:rPr lang="en-US" sz="3500" b="1" i="1" dirty="0" smtClean="0"/>
              <a:t>ope</a:t>
            </a:r>
            <a:r>
              <a:rPr lang="en-US" sz="3500" i="1" dirty="0"/>
              <a:t>.</a:t>
            </a:r>
            <a:endParaRPr lang="en-AU" sz="3000" dirty="0" smtClean="0"/>
          </a:p>
          <a:p>
            <a:r>
              <a:rPr lang="en-US" sz="3300" dirty="0"/>
              <a:t>We expect most people listening could live with these values </a:t>
            </a:r>
            <a:endParaRPr lang="en-US" sz="3300" dirty="0" smtClean="0"/>
          </a:p>
          <a:p>
            <a:pPr lvl="1"/>
            <a:r>
              <a:rPr lang="en-US" sz="3200" dirty="0"/>
              <a:t>except for some psychopaths and fanatics,</a:t>
            </a:r>
            <a:endParaRPr lang="en-AU" sz="3200" dirty="0"/>
          </a:p>
          <a:p>
            <a:pPr lvl="1"/>
            <a:r>
              <a:rPr lang="en-US" sz="3200" dirty="0" smtClean="0"/>
              <a:t>even </a:t>
            </a:r>
            <a:r>
              <a:rPr lang="en-US" sz="3200" dirty="0"/>
              <a:t>if </a:t>
            </a:r>
            <a:r>
              <a:rPr lang="en-US" sz="3200" dirty="0" smtClean="0"/>
              <a:t>they’d </a:t>
            </a:r>
            <a:r>
              <a:rPr lang="en-US" sz="3200" dirty="0"/>
              <a:t>use different language to express or justify </a:t>
            </a:r>
            <a:r>
              <a:rPr lang="en-US" sz="3200" dirty="0" smtClean="0"/>
              <a:t>them.</a:t>
            </a:r>
          </a:p>
          <a:p>
            <a:r>
              <a:rPr lang="en-AU" sz="3300" dirty="0" smtClean="0"/>
              <a:t>All </a:t>
            </a:r>
            <a:r>
              <a:rPr lang="en-AU" sz="3300" dirty="0"/>
              <a:t>our </a:t>
            </a:r>
            <a:r>
              <a:rPr lang="en-AU" sz="3300" dirty="0" smtClean="0"/>
              <a:t>behavioural </a:t>
            </a:r>
            <a:r>
              <a:rPr lang="en-AU" sz="3300" dirty="0"/>
              <a:t>guidelines are based on these </a:t>
            </a:r>
            <a:r>
              <a:rPr lang="en-AU" sz="3300" i="1" dirty="0"/>
              <a:t>core</a:t>
            </a:r>
            <a:r>
              <a:rPr lang="en-AU" sz="3300" dirty="0"/>
              <a:t> values</a:t>
            </a:r>
            <a:r>
              <a:rPr lang="en-AU" sz="3300" dirty="0" smtClean="0"/>
              <a:t>.</a:t>
            </a:r>
            <a:endParaRPr lang="en-AU" sz="33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43</a:t>
            </a:fld>
            <a:endParaRPr lang="en-AU"/>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16448656"/>
      </p:ext>
    </p:extLst>
  </p:cSld>
  <p:clrMapOvr>
    <a:masterClrMapping/>
  </p:clrMapOvr>
  <mc:AlternateContent xmlns:mc="http://schemas.openxmlformats.org/markup-compatibility/2006" xmlns:p14="http://schemas.microsoft.com/office/powerpoint/2010/main">
    <mc:Choice Requires="p14">
      <p:transition spd="slow" p14:dur="2000" advTm="35190"/>
    </mc:Choice>
    <mc:Fallback xmlns="">
      <p:transition spd="slow" advTm="3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14" y="100334"/>
            <a:ext cx="5788537" cy="631596"/>
          </a:xfrm>
        </p:spPr>
        <p:txBody>
          <a:bodyPr>
            <a:normAutofit fontScale="90000"/>
          </a:bodyPr>
          <a:lstStyle/>
          <a:p>
            <a:r>
              <a:rPr lang="en-US" b="1" dirty="0" smtClean="0"/>
              <a:t/>
            </a:r>
            <a:br>
              <a:rPr lang="en-US" b="1" dirty="0" smtClean="0"/>
            </a:br>
            <a:r>
              <a:rPr lang="en-US" sz="3600" b="1" dirty="0" smtClean="0">
                <a:latin typeface="+mn-lt"/>
              </a:rPr>
              <a:t>Core Values are Orthogonal</a:t>
            </a:r>
            <a:endParaRPr lang="en-AU" sz="3100" b="1" dirty="0">
              <a:latin typeface="+mn-lt"/>
            </a:endParaRPr>
          </a:p>
        </p:txBody>
      </p:sp>
      <p:sp>
        <p:nvSpPr>
          <p:cNvPr id="3" name="Content Placeholder 2"/>
          <p:cNvSpPr>
            <a:spLocks noGrp="1"/>
          </p:cNvSpPr>
          <p:nvPr>
            <p:ph idx="1"/>
          </p:nvPr>
        </p:nvSpPr>
        <p:spPr>
          <a:xfrm>
            <a:off x="412749" y="934497"/>
            <a:ext cx="11527276" cy="5421853"/>
          </a:xfrm>
        </p:spPr>
        <p:txBody>
          <a:bodyPr>
            <a:noAutofit/>
          </a:bodyPr>
          <a:lstStyle/>
          <a:p>
            <a:r>
              <a:rPr lang="en-AU" sz="2800" dirty="0" smtClean="0"/>
              <a:t>These </a:t>
            </a:r>
            <a:r>
              <a:rPr lang="en-AU" sz="2800" b="1" dirty="0" smtClean="0"/>
              <a:t>nine core values </a:t>
            </a:r>
            <a:r>
              <a:rPr lang="en-AU" sz="2800" dirty="0"/>
              <a:t>are </a:t>
            </a:r>
            <a:r>
              <a:rPr lang="en-AU" sz="2800" b="1" i="1" dirty="0" smtClean="0"/>
              <a:t>orthogonal </a:t>
            </a:r>
            <a:r>
              <a:rPr lang="en-AU" sz="2800" dirty="0"/>
              <a:t>and </a:t>
            </a:r>
            <a:r>
              <a:rPr lang="en-AU" sz="2800" b="1" dirty="0" smtClean="0"/>
              <a:t>coherent</a:t>
            </a:r>
            <a:r>
              <a:rPr lang="en-AU" sz="2800" b="1" dirty="0"/>
              <a:t>.</a:t>
            </a:r>
            <a:r>
              <a:rPr lang="en-AU" sz="2800" dirty="0" smtClean="0"/>
              <a:t>  That is </a:t>
            </a:r>
          </a:p>
          <a:p>
            <a:pPr lvl="1"/>
            <a:r>
              <a:rPr lang="en-AU" dirty="0"/>
              <a:t>They don’t overlap.</a:t>
            </a:r>
          </a:p>
          <a:p>
            <a:pPr lvl="1"/>
            <a:r>
              <a:rPr lang="en-AU" dirty="0" smtClean="0"/>
              <a:t>Choosing </a:t>
            </a:r>
            <a:r>
              <a:rPr lang="en-AU" dirty="0"/>
              <a:t>one doesn’t imply another</a:t>
            </a:r>
            <a:r>
              <a:rPr lang="en-AU" dirty="0" smtClean="0"/>
              <a:t>.</a:t>
            </a:r>
          </a:p>
          <a:p>
            <a:pPr lvl="1"/>
            <a:r>
              <a:rPr lang="en-AU" dirty="0" smtClean="0"/>
              <a:t>They </a:t>
            </a:r>
            <a:r>
              <a:rPr lang="en-AU" dirty="0"/>
              <a:t>fit together.  </a:t>
            </a:r>
            <a:endParaRPr lang="en-AU" dirty="0" smtClean="0"/>
          </a:p>
          <a:p>
            <a:pPr marL="457200" lvl="1" indent="0">
              <a:buNone/>
            </a:pPr>
            <a:r>
              <a:rPr lang="en-AU" dirty="0" smtClean="0"/>
              <a:t>We need to choose </a:t>
            </a:r>
            <a:r>
              <a:rPr lang="en-AU" i="1" dirty="0" smtClean="0"/>
              <a:t>all</a:t>
            </a:r>
            <a:r>
              <a:rPr lang="en-AU" dirty="0" smtClean="0"/>
              <a:t> them.</a:t>
            </a:r>
          </a:p>
          <a:p>
            <a:r>
              <a:rPr lang="en-AU" sz="2800" dirty="0" smtClean="0"/>
              <a:t>Trying </a:t>
            </a:r>
            <a:r>
              <a:rPr lang="en-AU" sz="2800" dirty="0"/>
              <a:t>to find </a:t>
            </a:r>
            <a:r>
              <a:rPr lang="en-AU" sz="2800" dirty="0" smtClean="0"/>
              <a:t>one or two </a:t>
            </a:r>
            <a:r>
              <a:rPr lang="en-AU" sz="2800" b="1" dirty="0" smtClean="0"/>
              <a:t>all encompassing </a:t>
            </a:r>
            <a:r>
              <a:rPr lang="en-AU" sz="2800" dirty="0" smtClean="0"/>
              <a:t>values, </a:t>
            </a:r>
          </a:p>
          <a:p>
            <a:pPr lvl="1"/>
            <a:r>
              <a:rPr lang="en-AU" dirty="0" smtClean="0"/>
              <a:t>Like Kant’s single categorical imperative, </a:t>
            </a:r>
            <a:endParaRPr lang="en-AU" dirty="0"/>
          </a:p>
          <a:p>
            <a:pPr lvl="1"/>
            <a:r>
              <a:rPr lang="en-AU" dirty="0" smtClean="0"/>
              <a:t>Or Pope Francis’s twin Truth and </a:t>
            </a:r>
            <a:r>
              <a:rPr lang="en-AU" dirty="0"/>
              <a:t>Compassion, </a:t>
            </a:r>
            <a:endParaRPr lang="en-AU" dirty="0" smtClean="0"/>
          </a:p>
          <a:p>
            <a:r>
              <a:rPr lang="en-AU" sz="2800" b="1" dirty="0" smtClean="0"/>
              <a:t>fails</a:t>
            </a:r>
          </a:p>
          <a:p>
            <a:pPr marL="457200" lvl="1" indent="0">
              <a:spcBef>
                <a:spcPts val="0"/>
              </a:spcBef>
              <a:buNone/>
            </a:pPr>
            <a:r>
              <a:rPr lang="en-AU" dirty="0" smtClean="0"/>
              <a:t>because </a:t>
            </a:r>
            <a:r>
              <a:rPr lang="en-AU" dirty="0"/>
              <a:t>it leaves out </a:t>
            </a:r>
            <a:r>
              <a:rPr lang="en-AU" b="1" dirty="0" smtClean="0"/>
              <a:t>many other </a:t>
            </a:r>
            <a:r>
              <a:rPr lang="en-AU" b="1" i="1" dirty="0" smtClean="0"/>
              <a:t>core </a:t>
            </a:r>
            <a:r>
              <a:rPr lang="en-AU" b="1" i="1" u="sng" dirty="0"/>
              <a:t>choices</a:t>
            </a:r>
            <a:r>
              <a:rPr lang="en-AU" b="1" i="1" dirty="0"/>
              <a:t> </a:t>
            </a:r>
            <a:endParaRPr lang="en-AU" b="1" i="1" dirty="0" smtClean="0"/>
          </a:p>
          <a:p>
            <a:pPr marL="457200" lvl="1" indent="0">
              <a:spcBef>
                <a:spcPts val="0"/>
              </a:spcBef>
              <a:buNone/>
            </a:pPr>
            <a:r>
              <a:rPr lang="en-AU" dirty="0" smtClean="0"/>
              <a:t>which </a:t>
            </a:r>
            <a:r>
              <a:rPr lang="en-AU" b="1" dirty="0"/>
              <a:t>reflect other </a:t>
            </a:r>
            <a:r>
              <a:rPr lang="en-AU" b="1" i="1" dirty="0" smtClean="0"/>
              <a:t>core </a:t>
            </a:r>
            <a:r>
              <a:rPr lang="en-AU" b="1" i="1" u="sng" dirty="0" smtClean="0"/>
              <a:t>values</a:t>
            </a:r>
            <a:r>
              <a:rPr lang="en-AU"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dirty="0"/>
          </a:p>
        </p:txBody>
      </p:sp>
      <p:sp>
        <p:nvSpPr>
          <p:cNvPr id="6" name="Slide Number Placeholder 5"/>
          <p:cNvSpPr>
            <a:spLocks noGrp="1"/>
          </p:cNvSpPr>
          <p:nvPr>
            <p:ph type="sldNum" sz="quarter" idx="12"/>
          </p:nvPr>
        </p:nvSpPr>
        <p:spPr/>
        <p:txBody>
          <a:bodyPr/>
          <a:lstStyle/>
          <a:p>
            <a:fld id="{6464C915-08D9-4A02-92F0-C6B193EFC1F9}" type="slidenum">
              <a:rPr lang="en-AU" smtClean="0"/>
              <a:t>44</a:t>
            </a:fld>
            <a:endParaRPr lang="en-AU"/>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4884072"/>
      </p:ext>
    </p:extLst>
  </p:cSld>
  <p:clrMapOvr>
    <a:masterClrMapping/>
  </p:clrMapOvr>
  <mc:AlternateContent xmlns:mc="http://schemas.openxmlformats.org/markup-compatibility/2006" xmlns:p14="http://schemas.microsoft.com/office/powerpoint/2010/main">
    <mc:Choice Requires="p14">
      <p:transition spd="slow" p14:dur="2000" advTm="34704"/>
    </mc:Choice>
    <mc:Fallback xmlns="">
      <p:transition spd="slow" advTm="3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4621" y="1692166"/>
            <a:ext cx="8063025" cy="3436881"/>
          </a:xfrm>
        </p:spPr>
        <p:txBody>
          <a:bodyPr>
            <a:normAutofit fontScale="92500" lnSpcReduction="10000"/>
          </a:bodyPr>
          <a:lstStyle/>
          <a:p>
            <a:pPr marL="0" indent="0" algn="ctr">
              <a:buNone/>
            </a:pPr>
            <a:r>
              <a:rPr lang="en-AU" sz="3600" b="1" dirty="0" smtClean="0"/>
              <a:t>That’s </a:t>
            </a:r>
            <a:r>
              <a:rPr lang="en-AU" sz="3600" b="1" dirty="0"/>
              <a:t>our theoretical analysis.  </a:t>
            </a:r>
            <a:endParaRPr lang="en-AU" sz="3600" b="1" dirty="0" smtClean="0"/>
          </a:p>
          <a:p>
            <a:pPr marL="0" indent="0" algn="ctr">
              <a:buNone/>
            </a:pPr>
            <a:r>
              <a:rPr lang="en-AU" sz="3600" b="1" dirty="0" smtClean="0"/>
              <a:t>Now </a:t>
            </a:r>
            <a:r>
              <a:rPr lang="en-AU" sz="3600" b="1" dirty="0"/>
              <a:t>let’s </a:t>
            </a:r>
            <a:r>
              <a:rPr lang="en-AU" sz="3600" b="1" dirty="0" smtClean="0"/>
              <a:t>look at our </a:t>
            </a:r>
            <a:r>
              <a:rPr lang="en-AU" sz="3600" b="1" dirty="0"/>
              <a:t>practical analysis: </a:t>
            </a:r>
            <a:endParaRPr lang="en-AU" sz="3600" b="1" dirty="0" smtClean="0"/>
          </a:p>
          <a:p>
            <a:pPr marL="0" indent="0">
              <a:buNone/>
            </a:pPr>
            <a:r>
              <a:rPr lang="en-AU" sz="3600" b="1" dirty="0" smtClean="0"/>
              <a:t>science </a:t>
            </a:r>
            <a:r>
              <a:rPr lang="en-AU" sz="3600" b="1" dirty="0"/>
              <a:t>and </a:t>
            </a:r>
            <a:r>
              <a:rPr lang="en-AU" sz="3600" b="1" dirty="0" smtClean="0"/>
              <a:t>history:</a:t>
            </a:r>
            <a:endParaRPr lang="en-AU" sz="3600" b="1" dirty="0"/>
          </a:p>
          <a:p>
            <a:pPr marL="1296000">
              <a:buFontTx/>
              <a:buChar char="-"/>
            </a:pPr>
            <a:r>
              <a:rPr lang="en-AU" sz="3600" b="1" dirty="0" smtClean="0"/>
              <a:t>what we </a:t>
            </a:r>
            <a:r>
              <a:rPr lang="en-AU" sz="3600" b="1" u="sng" dirty="0" smtClean="0"/>
              <a:t>consider</a:t>
            </a:r>
            <a:r>
              <a:rPr lang="en-AU" sz="3600" b="1" dirty="0" smtClean="0"/>
              <a:t>,</a:t>
            </a:r>
          </a:p>
          <a:p>
            <a:pPr marL="1296000">
              <a:buFontTx/>
              <a:buChar char="-"/>
            </a:pPr>
            <a:r>
              <a:rPr lang="en-AU" sz="3600" b="1" dirty="0" smtClean="0"/>
              <a:t>what we </a:t>
            </a:r>
            <a:r>
              <a:rPr lang="en-AU" sz="3600" b="1" u="sng" dirty="0" smtClean="0"/>
              <a:t>value</a:t>
            </a:r>
            <a:r>
              <a:rPr lang="en-AU" sz="3600" b="1" dirty="0" smtClean="0"/>
              <a:t>, and </a:t>
            </a:r>
          </a:p>
          <a:p>
            <a:pPr marL="1296000">
              <a:buFontTx/>
              <a:buChar char="-"/>
            </a:pPr>
            <a:r>
              <a:rPr lang="en-AU" sz="3600" b="1" dirty="0" smtClean="0"/>
              <a:t>what we </a:t>
            </a:r>
            <a:r>
              <a:rPr lang="en-AU" sz="3600" b="1" u="sng" dirty="0" smtClean="0"/>
              <a:t>feel</a:t>
            </a:r>
            <a:r>
              <a:rPr lang="en-AU" sz="3600" b="1" dirty="0" smtClean="0"/>
              <a:t>.</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45</a:t>
            </a:fld>
            <a:endParaRPr lang="en-AU"/>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247090"/>
      </p:ext>
    </p:extLst>
  </p:cSld>
  <p:clrMapOvr>
    <a:masterClrMapping/>
  </p:clrMapOvr>
  <mc:AlternateContent xmlns:mc="http://schemas.openxmlformats.org/markup-compatibility/2006" xmlns:p14="http://schemas.microsoft.com/office/powerpoint/2010/main">
    <mc:Choice Requires="p14">
      <p:transition spd="slow" p14:dur="2000" advTm="17437"/>
    </mc:Choice>
    <mc:Fallback xmlns="">
      <p:transition spd="slow" advTm="17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521" y="17995"/>
            <a:ext cx="8172237" cy="926184"/>
          </a:xfrm>
        </p:spPr>
        <p:txBody>
          <a:bodyPr>
            <a:normAutofit/>
          </a:bodyPr>
          <a:lstStyle/>
          <a:p>
            <a:r>
              <a:rPr lang="en-AU" sz="5400" b="1" dirty="0"/>
              <a:t>2</a:t>
            </a:r>
            <a:r>
              <a:rPr lang="en-AU" sz="5400" b="1" dirty="0" smtClean="0"/>
              <a:t>. Practical </a:t>
            </a:r>
            <a:r>
              <a:rPr lang="en-AU" sz="5400" b="1" dirty="0"/>
              <a:t>Analysis: </a:t>
            </a:r>
            <a:r>
              <a:rPr lang="en-AU" sz="5400" b="1" dirty="0" smtClean="0"/>
              <a:t>Science</a:t>
            </a:r>
            <a:endParaRPr lang="en-AU" sz="5400" dirty="0"/>
          </a:p>
        </p:txBody>
      </p:sp>
      <p:sp>
        <p:nvSpPr>
          <p:cNvPr id="4" name="Text Placeholder 3"/>
          <p:cNvSpPr>
            <a:spLocks noGrp="1"/>
          </p:cNvSpPr>
          <p:nvPr>
            <p:ph type="body" sz="half" idx="2"/>
          </p:nvPr>
        </p:nvSpPr>
        <p:spPr>
          <a:xfrm>
            <a:off x="570887" y="1525970"/>
            <a:ext cx="11050225" cy="4866988"/>
          </a:xfrm>
        </p:spPr>
        <p:txBody>
          <a:bodyPr>
            <a:normAutofit fontScale="92500" lnSpcReduction="10000"/>
          </a:bodyPr>
          <a:lstStyle/>
          <a:p>
            <a:pPr marL="571500" indent="-571500">
              <a:buFont typeface="Arial" panose="020B0604020202020204" pitchFamily="34" charset="0"/>
              <a:buChar char="•"/>
            </a:pPr>
            <a:r>
              <a:rPr lang="en-AU" sz="3600" dirty="0"/>
              <a:t>Despite what some New Atheists say, </a:t>
            </a:r>
            <a:endParaRPr lang="en-AU" sz="3600" dirty="0" smtClean="0"/>
          </a:p>
          <a:p>
            <a:pPr>
              <a:spcBef>
                <a:spcPts val="0"/>
              </a:spcBef>
            </a:pPr>
            <a:r>
              <a:rPr lang="en-AU" sz="3600" dirty="0"/>
              <a:t> </a:t>
            </a:r>
            <a:r>
              <a:rPr lang="en-AU" sz="3600" dirty="0" smtClean="0"/>
              <a:t>     science </a:t>
            </a:r>
            <a:r>
              <a:rPr lang="en-AU" sz="3600" dirty="0"/>
              <a:t>is not the only source of knowledge.  </a:t>
            </a:r>
            <a:endParaRPr lang="en-AU" sz="3600" dirty="0" smtClean="0"/>
          </a:p>
          <a:p>
            <a:pPr marL="571500" indent="-571500">
              <a:buFont typeface="Arial" panose="020B0604020202020204" pitchFamily="34" charset="0"/>
              <a:buChar char="•"/>
            </a:pPr>
            <a:r>
              <a:rPr lang="en-AU" sz="3600" dirty="0" smtClean="0"/>
              <a:t>Some </a:t>
            </a:r>
            <a:r>
              <a:rPr lang="en-AU" sz="3600" dirty="0"/>
              <a:t>seem to </a:t>
            </a:r>
            <a:r>
              <a:rPr lang="en-AU" sz="3600" i="1" dirty="0"/>
              <a:t>define</a:t>
            </a:r>
            <a:r>
              <a:rPr lang="en-AU" sz="3600" dirty="0"/>
              <a:t> knowledge as what science can tell us, rather like the early Wittgenstein, but that’s circular logic.  </a:t>
            </a:r>
            <a:endParaRPr lang="en-AU" sz="3600" dirty="0" smtClean="0"/>
          </a:p>
          <a:p>
            <a:pPr marL="571500" indent="-571500">
              <a:buFont typeface="Arial" panose="020B0604020202020204" pitchFamily="34" charset="0"/>
              <a:buChar char="•"/>
            </a:pPr>
            <a:r>
              <a:rPr lang="en-AU" sz="3600" dirty="0" smtClean="0"/>
              <a:t>We </a:t>
            </a:r>
            <a:r>
              <a:rPr lang="en-AU" sz="3600" dirty="0"/>
              <a:t>can’t conduct scientific tests to prove or disprove our philosophical conclusions.  </a:t>
            </a:r>
            <a:endParaRPr lang="en-AU" sz="3600" dirty="0" smtClean="0"/>
          </a:p>
          <a:p>
            <a:pPr marL="571500" indent="-571500">
              <a:buFont typeface="Arial" panose="020B0604020202020204" pitchFamily="34" charset="0"/>
              <a:buChar char="•"/>
            </a:pPr>
            <a:r>
              <a:rPr lang="en-AU" sz="3600" dirty="0" smtClean="0"/>
              <a:t>But </a:t>
            </a:r>
            <a:r>
              <a:rPr lang="en-AU" sz="3600" dirty="0"/>
              <a:t>science does have globally accepted methods to </a:t>
            </a:r>
            <a:r>
              <a:rPr lang="en-AU" sz="3600" dirty="0" smtClean="0"/>
              <a:t>assess </a:t>
            </a:r>
            <a:r>
              <a:rPr lang="en-AU" sz="3600" dirty="0"/>
              <a:t>what theories and facts are currently most likely to be true.  </a:t>
            </a:r>
            <a:endParaRPr lang="en-AU" sz="3600" dirty="0" smtClean="0"/>
          </a:p>
          <a:p>
            <a:pPr marL="571500" indent="-571500">
              <a:buFont typeface="Arial" panose="020B0604020202020204" pitchFamily="34" charset="0"/>
              <a:buChar char="•"/>
            </a:pPr>
            <a:r>
              <a:rPr lang="en-AU" sz="3600" dirty="0" smtClean="0"/>
              <a:t>Despite </a:t>
            </a:r>
            <a:r>
              <a:rPr lang="en-AU" sz="3600" dirty="0"/>
              <a:t>this, there is a lot of bogus science, which we </a:t>
            </a:r>
            <a:r>
              <a:rPr lang="en-US" sz="3600" dirty="0"/>
              <a:t>need to be aware of, but that is not our focus here</a:t>
            </a:r>
            <a:r>
              <a:rPr lang="en-US" sz="3600" dirty="0" smtClean="0"/>
              <a:t>.</a:t>
            </a:r>
            <a:endParaRPr lang="en-AU" sz="36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46</a:t>
            </a:fld>
            <a:endParaRPr lang="en-AU"/>
          </a:p>
        </p:txBody>
      </p:sp>
      <p:sp>
        <p:nvSpPr>
          <p:cNvPr id="7" name="Title 1"/>
          <p:cNvSpPr txBox="1">
            <a:spLocks/>
          </p:cNvSpPr>
          <p:nvPr/>
        </p:nvSpPr>
        <p:spPr>
          <a:xfrm>
            <a:off x="374055" y="792640"/>
            <a:ext cx="3333787" cy="631596"/>
          </a:xfrm>
          <a:prstGeom prst="rect">
            <a:avLst/>
          </a:prstGeom>
        </p:spPr>
        <p:txBody>
          <a:bodyPr vert="horz" lIns="91440" tIns="45720" rIns="91440" bIns="45720" rtlCol="0" anchor="b">
            <a:normAutofit fontScale="37500" lnSpcReduction="2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smtClean="0"/>
              <a:t/>
            </a:r>
            <a:br>
              <a:rPr lang="en-US" b="1" dirty="0" smtClean="0"/>
            </a:br>
            <a:r>
              <a:rPr lang="en-US" sz="8000" b="1" dirty="0" smtClean="0">
                <a:latin typeface="+mn-lt"/>
              </a:rPr>
              <a:t>What we Consider</a:t>
            </a:r>
            <a:endParaRPr lang="en-AU" sz="8000" b="1" dirty="0">
              <a:latin typeface="+mn-lt"/>
            </a:endParaRPr>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42605091"/>
      </p:ext>
    </p:extLst>
  </p:cSld>
  <p:clrMapOvr>
    <a:masterClrMapping/>
  </p:clrMapOvr>
  <mc:AlternateContent xmlns:mc="http://schemas.openxmlformats.org/markup-compatibility/2006" xmlns:p14="http://schemas.microsoft.com/office/powerpoint/2010/main">
    <mc:Choice Requires="p14">
      <p:transition spd="slow" p14:dur="2000" advTm="41282"/>
    </mc:Choice>
    <mc:Fallback xmlns="">
      <p:transition spd="slow" advTm="4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84" y="673498"/>
            <a:ext cx="3080033" cy="631596"/>
          </a:xfrm>
        </p:spPr>
        <p:txBody>
          <a:bodyPr>
            <a:normAutofit/>
          </a:bodyPr>
          <a:lstStyle/>
          <a:p>
            <a:r>
              <a:rPr lang="en-US" dirty="0" smtClean="0">
                <a:latin typeface="+mn-lt"/>
              </a:rPr>
              <a:t>Science tells us:</a:t>
            </a:r>
            <a:endParaRPr lang="en-AU" dirty="0">
              <a:latin typeface="+mn-lt"/>
            </a:endParaRPr>
          </a:p>
        </p:txBody>
      </p:sp>
      <p:sp>
        <p:nvSpPr>
          <p:cNvPr id="3" name="Content Placeholder 2"/>
          <p:cNvSpPr>
            <a:spLocks noGrp="1"/>
          </p:cNvSpPr>
          <p:nvPr>
            <p:ph idx="1"/>
          </p:nvPr>
        </p:nvSpPr>
        <p:spPr>
          <a:xfrm>
            <a:off x="1" y="1305094"/>
            <a:ext cx="12107916" cy="5416381"/>
          </a:xfrm>
        </p:spPr>
        <p:txBody>
          <a:bodyPr>
            <a:normAutofit fontScale="92500"/>
          </a:bodyPr>
          <a:lstStyle/>
          <a:p>
            <a:pPr lvl="0"/>
            <a:r>
              <a:rPr lang="en-AU" sz="3000" dirty="0"/>
              <a:t>How the universe and the fundamental forces evolved after the big bang;</a:t>
            </a:r>
          </a:p>
          <a:p>
            <a:pPr lvl="0"/>
            <a:r>
              <a:rPr lang="en-AU" sz="3000" dirty="0"/>
              <a:t>How the </a:t>
            </a:r>
            <a:r>
              <a:rPr lang="en-AU" sz="3000" dirty="0" smtClean="0"/>
              <a:t>elements</a:t>
            </a:r>
            <a:r>
              <a:rPr lang="en-AU" sz="3000" dirty="0"/>
              <a:t>, </a:t>
            </a:r>
            <a:r>
              <a:rPr lang="en-AU" sz="3000" dirty="0" smtClean="0"/>
              <a:t>the stars </a:t>
            </a:r>
            <a:r>
              <a:rPr lang="en-AU" sz="3000" dirty="0"/>
              <a:t>and planets were created</a:t>
            </a:r>
            <a:r>
              <a:rPr lang="en-US" sz="3000" dirty="0"/>
              <a:t>;</a:t>
            </a:r>
            <a:endParaRPr lang="en-AU" sz="3000" dirty="0"/>
          </a:p>
          <a:p>
            <a:pPr lvl="0"/>
            <a:r>
              <a:rPr lang="en-AU" sz="3000" dirty="0"/>
              <a:t>How life began and evolved into the diversity we see now</a:t>
            </a:r>
            <a:r>
              <a:rPr lang="en-US" sz="3000" dirty="0"/>
              <a:t>;</a:t>
            </a:r>
            <a:endParaRPr lang="en-AU" sz="3000" dirty="0"/>
          </a:p>
          <a:p>
            <a:pPr lvl="0"/>
            <a:r>
              <a:rPr lang="en-AU" sz="3000" dirty="0"/>
              <a:t>How suffering began </a:t>
            </a:r>
            <a:r>
              <a:rPr lang="en-AU" sz="3000" dirty="0" smtClean="0"/>
              <a:t>in primitive </a:t>
            </a:r>
            <a:r>
              <a:rPr lang="en-AU" sz="3000" dirty="0"/>
              <a:t>nervous systems, and </a:t>
            </a:r>
            <a:r>
              <a:rPr lang="en-AU" sz="3000" dirty="0" smtClean="0"/>
              <a:t>how it can be minimised;</a:t>
            </a:r>
            <a:endParaRPr lang="en-AU" sz="3000" dirty="0"/>
          </a:p>
          <a:p>
            <a:pPr lvl="0"/>
            <a:r>
              <a:rPr lang="en-AU" sz="3000" dirty="0"/>
              <a:t>How sexuality, sexism, ageism  and xenophobia developed, in many species;</a:t>
            </a:r>
          </a:p>
          <a:p>
            <a:pPr lvl="0"/>
            <a:r>
              <a:rPr lang="en-AU" sz="3000" dirty="0"/>
              <a:t>How humans </a:t>
            </a:r>
            <a:r>
              <a:rPr lang="en-AU" sz="3000" dirty="0" smtClean="0"/>
              <a:t>became as we </a:t>
            </a:r>
            <a:r>
              <a:rPr lang="en-AU" sz="3000" dirty="0"/>
              <a:t>are: conscious, cooperative, caring and competitive</a:t>
            </a:r>
            <a:r>
              <a:rPr lang="en-US" sz="3000" dirty="0" smtClean="0"/>
              <a:t>.</a:t>
            </a:r>
          </a:p>
          <a:p>
            <a:pPr lvl="0"/>
            <a:endParaRPr lang="en-AU" sz="3000" dirty="0"/>
          </a:p>
          <a:p>
            <a:pPr marL="0" indent="0">
              <a:buNone/>
            </a:pPr>
            <a:r>
              <a:rPr lang="en-AU" sz="3500" dirty="0"/>
              <a:t>Science </a:t>
            </a:r>
            <a:r>
              <a:rPr lang="en-AU" sz="3500" dirty="0" smtClean="0"/>
              <a:t>provides </a:t>
            </a:r>
            <a:r>
              <a:rPr lang="en-AU" sz="3500" dirty="0"/>
              <a:t>better explanations, for more aspects of the world, than other world views.  Still, they will be revised as scientists learn more, but then they will be replaced by even better </a:t>
            </a:r>
            <a:r>
              <a:rPr lang="en-AU" sz="3500" dirty="0" smtClean="0"/>
              <a:t>ones.</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47</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78349950"/>
      </p:ext>
    </p:extLst>
  </p:cSld>
  <p:clrMapOvr>
    <a:masterClrMapping/>
  </p:clrMapOvr>
  <mc:AlternateContent xmlns:mc="http://schemas.openxmlformats.org/markup-compatibility/2006" xmlns:p14="http://schemas.microsoft.com/office/powerpoint/2010/main">
    <mc:Choice Requires="p14">
      <p:transition spd="slow" p14:dur="2000" advTm="51282"/>
    </mc:Choice>
    <mc:Fallback xmlns="">
      <p:transition spd="slow" advTm="5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485" y="197027"/>
            <a:ext cx="3270115" cy="631596"/>
          </a:xfrm>
        </p:spPr>
        <p:txBody>
          <a:bodyPr>
            <a:normAutofit fontScale="90000"/>
          </a:bodyPr>
          <a:lstStyle/>
          <a:p>
            <a:r>
              <a:rPr lang="en-US" b="1" dirty="0" smtClean="0"/>
              <a:t/>
            </a:r>
            <a:br>
              <a:rPr lang="en-US" b="1" dirty="0" smtClean="0"/>
            </a:br>
            <a:r>
              <a:rPr lang="en-US" sz="3600" b="1" dirty="0">
                <a:latin typeface="+mn-lt"/>
              </a:rPr>
              <a:t>What we Value</a:t>
            </a:r>
            <a:endParaRPr lang="en-AU" sz="3600" b="1" dirty="0">
              <a:latin typeface="+mn-lt"/>
            </a:endParaRPr>
          </a:p>
        </p:txBody>
      </p:sp>
      <p:sp>
        <p:nvSpPr>
          <p:cNvPr id="3" name="Content Placeholder 2"/>
          <p:cNvSpPr>
            <a:spLocks noGrp="1"/>
          </p:cNvSpPr>
          <p:nvPr>
            <p:ph idx="1"/>
          </p:nvPr>
        </p:nvSpPr>
        <p:spPr>
          <a:xfrm>
            <a:off x="886567" y="867824"/>
            <a:ext cx="11089533" cy="5416381"/>
          </a:xfrm>
        </p:spPr>
        <p:txBody>
          <a:bodyPr>
            <a:noAutofit/>
          </a:bodyPr>
          <a:lstStyle/>
          <a:p>
            <a:pPr marL="0" indent="0">
              <a:buNone/>
            </a:pPr>
            <a:r>
              <a:rPr lang="en-AU" sz="2800" dirty="0"/>
              <a:t>Science tells us what </a:t>
            </a:r>
            <a:r>
              <a:rPr lang="en-AU" sz="2800" i="1" dirty="0"/>
              <a:t>is</a:t>
            </a:r>
            <a:r>
              <a:rPr lang="en-AU" sz="2800" dirty="0"/>
              <a:t> not what </a:t>
            </a:r>
            <a:r>
              <a:rPr lang="en-AU" sz="2800" i="1" dirty="0"/>
              <a:t>ought</a:t>
            </a:r>
            <a:r>
              <a:rPr lang="en-AU" sz="2800" dirty="0"/>
              <a:t> to be, </a:t>
            </a:r>
            <a:endParaRPr lang="en-AU" sz="2800" dirty="0" smtClean="0"/>
          </a:p>
          <a:p>
            <a:pPr marL="0" indent="0">
              <a:spcBef>
                <a:spcPts val="0"/>
              </a:spcBef>
              <a:buNone/>
            </a:pPr>
            <a:r>
              <a:rPr lang="en-AU" sz="2800" dirty="0" smtClean="0"/>
              <a:t>what </a:t>
            </a:r>
            <a:r>
              <a:rPr lang="en-AU" sz="2800" i="1" dirty="0"/>
              <a:t>does</a:t>
            </a:r>
            <a:r>
              <a:rPr lang="en-AU" sz="2800" dirty="0"/>
              <a:t> happen, not what </a:t>
            </a:r>
            <a:r>
              <a:rPr lang="en-AU" sz="2800" i="1" dirty="0"/>
              <a:t>should</a:t>
            </a:r>
            <a:r>
              <a:rPr lang="en-AU" sz="2800" dirty="0"/>
              <a:t> happen.</a:t>
            </a:r>
          </a:p>
          <a:p>
            <a:pPr marL="0" indent="0">
              <a:buNone/>
            </a:pPr>
            <a:r>
              <a:rPr lang="en-AU" sz="2800" dirty="0"/>
              <a:t>But science tells us </a:t>
            </a:r>
            <a:r>
              <a:rPr lang="en-AU" sz="2800" dirty="0" smtClean="0"/>
              <a:t>that:</a:t>
            </a:r>
          </a:p>
          <a:p>
            <a:r>
              <a:rPr lang="en-AU" sz="2800" dirty="0" smtClean="0"/>
              <a:t>although some prejudices can be explained </a:t>
            </a:r>
            <a:r>
              <a:rPr lang="en-AU" sz="2800" dirty="0"/>
              <a:t>in evolutionary </a:t>
            </a:r>
            <a:r>
              <a:rPr lang="en-AU" sz="2800" dirty="0" smtClean="0"/>
              <a:t>terms</a:t>
            </a:r>
            <a:endParaRPr lang="en-US" sz="2800" dirty="0"/>
          </a:p>
          <a:p>
            <a:pPr marL="457200" lvl="1" indent="0">
              <a:spcBef>
                <a:spcPts val="0"/>
              </a:spcBef>
              <a:buNone/>
            </a:pPr>
            <a:r>
              <a:rPr lang="en-US" dirty="0"/>
              <a:t>	feeling that someone is inferior </a:t>
            </a:r>
            <a:r>
              <a:rPr lang="en-US" i="1" dirty="0"/>
              <a:t>simply because of</a:t>
            </a:r>
            <a:r>
              <a:rPr lang="en-US" dirty="0"/>
              <a:t> their </a:t>
            </a:r>
          </a:p>
          <a:p>
            <a:pPr marL="457200" lvl="1" indent="0">
              <a:spcBef>
                <a:spcPts val="0"/>
              </a:spcBef>
              <a:buNone/>
            </a:pPr>
            <a:r>
              <a:rPr lang="en-US" dirty="0"/>
              <a:t>	age, sex, gender preference, caste, class, religion or race, </a:t>
            </a:r>
          </a:p>
          <a:p>
            <a:pPr marL="457200" lvl="1" indent="0">
              <a:spcBef>
                <a:spcPts val="0"/>
              </a:spcBef>
              <a:buNone/>
            </a:pPr>
            <a:r>
              <a:rPr lang="en-US" dirty="0"/>
              <a:t>	</a:t>
            </a:r>
            <a:r>
              <a:rPr lang="en-US" dirty="0" smtClean="0"/>
              <a:t>is</a:t>
            </a:r>
            <a:r>
              <a:rPr lang="en-AU" dirty="0" smtClean="0"/>
              <a:t> </a:t>
            </a:r>
            <a:r>
              <a:rPr lang="en-AU" dirty="0"/>
              <a:t>not based on clear distinctions in reality</a:t>
            </a:r>
            <a:r>
              <a:rPr lang="en-US" dirty="0" smtClean="0"/>
              <a:t>.  </a:t>
            </a:r>
            <a:endParaRPr lang="en-US" dirty="0"/>
          </a:p>
          <a:p>
            <a:pPr marL="457200" lvl="1" indent="0">
              <a:spcBef>
                <a:spcPts val="0"/>
              </a:spcBef>
              <a:buNone/>
            </a:pPr>
            <a:r>
              <a:rPr lang="en-US" dirty="0"/>
              <a:t>	</a:t>
            </a:r>
            <a:r>
              <a:rPr lang="en-AU" dirty="0" smtClean="0"/>
              <a:t>They </a:t>
            </a:r>
            <a:r>
              <a:rPr lang="en-AU" dirty="0"/>
              <a:t>are social constructs </a:t>
            </a:r>
            <a:r>
              <a:rPr lang="en-US" dirty="0" smtClean="0"/>
              <a:t>learned in childhood</a:t>
            </a:r>
            <a:r>
              <a:rPr lang="en-US" dirty="0"/>
              <a:t>, </a:t>
            </a:r>
          </a:p>
          <a:p>
            <a:pPr marL="457200" lvl="1" indent="0">
              <a:spcBef>
                <a:spcPts val="0"/>
              </a:spcBef>
              <a:buNone/>
            </a:pPr>
            <a:r>
              <a:rPr lang="en-US" dirty="0"/>
              <a:t>	</a:t>
            </a:r>
            <a:r>
              <a:rPr lang="en-US" dirty="0" smtClean="0"/>
              <a:t>prejudices: judgement </a:t>
            </a:r>
            <a:r>
              <a:rPr lang="en-US" dirty="0"/>
              <a:t>without thought</a:t>
            </a:r>
            <a:r>
              <a:rPr lang="en-US" dirty="0" smtClean="0"/>
              <a:t>.</a:t>
            </a:r>
          </a:p>
          <a:p>
            <a:pPr marL="457200" lvl="1" indent="0">
              <a:spcBef>
                <a:spcPts val="0"/>
              </a:spcBef>
              <a:buNone/>
            </a:pPr>
            <a:r>
              <a:rPr lang="en-AU" dirty="0" smtClean="0"/>
              <a:t>This reinforces </a:t>
            </a:r>
            <a:r>
              <a:rPr lang="en-AU" dirty="0"/>
              <a:t>our </a:t>
            </a:r>
            <a:r>
              <a:rPr lang="en-AU" i="1" dirty="0"/>
              <a:t>core</a:t>
            </a:r>
            <a:r>
              <a:rPr lang="en-AU" dirty="0"/>
              <a:t> value of </a:t>
            </a:r>
            <a:r>
              <a:rPr lang="en-AU" b="1" i="1" dirty="0" smtClean="0"/>
              <a:t>equality</a:t>
            </a:r>
            <a:r>
              <a:rPr lang="en-AU" i="1" dirty="0" smtClean="0"/>
              <a:t>.</a:t>
            </a:r>
            <a:endParaRPr lang="en-AU" dirty="0"/>
          </a:p>
          <a:p>
            <a:pPr lvl="0"/>
            <a:r>
              <a:rPr lang="en-AU" sz="2800" dirty="0"/>
              <a:t>people’s behaviour is becoming more and more understandable, and criminologists are learning more about how to control crime, reinforcing our core value of </a:t>
            </a:r>
            <a:r>
              <a:rPr lang="en-AU" sz="2800" b="1" i="1" dirty="0" smtClean="0"/>
              <a:t>responsibility</a:t>
            </a:r>
            <a:r>
              <a:rPr lang="en-AU" sz="2800" i="1" dirty="0" smtClean="0"/>
              <a:t>, as we have defined it</a:t>
            </a:r>
            <a:r>
              <a:rPr lang="en-AU" sz="2800" dirty="0" smtClean="0"/>
              <a:t>.</a:t>
            </a:r>
            <a:endParaRPr lang="en-AU" sz="28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48</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61768655"/>
      </p:ext>
    </p:extLst>
  </p:cSld>
  <p:clrMapOvr>
    <a:masterClrMapping/>
  </p:clrMapOvr>
  <mc:AlternateContent xmlns:mc="http://schemas.openxmlformats.org/markup-compatibility/2006" xmlns:p14="http://schemas.microsoft.com/office/powerpoint/2010/main">
    <mc:Choice Requires="p14">
      <p:transition spd="slow" p14:dur="2000" advTm="52500"/>
    </mc:Choice>
    <mc:Fallback xmlns="">
      <p:transition spd="slow" advTm="5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485" y="407234"/>
            <a:ext cx="3989026" cy="631596"/>
          </a:xfrm>
        </p:spPr>
        <p:txBody>
          <a:bodyPr>
            <a:normAutofit fontScale="90000"/>
          </a:bodyPr>
          <a:lstStyle/>
          <a:p>
            <a:r>
              <a:rPr lang="en-US" b="1" dirty="0" smtClean="0"/>
              <a:t/>
            </a:r>
            <a:br>
              <a:rPr lang="en-US" b="1" dirty="0" smtClean="0"/>
            </a:br>
            <a:r>
              <a:rPr lang="en-US" sz="4400" b="1" i="1" dirty="0" smtClean="0">
                <a:latin typeface="+mn-lt"/>
              </a:rPr>
              <a:t>Derived</a:t>
            </a:r>
            <a:r>
              <a:rPr lang="en-US" sz="4400" b="1" dirty="0" smtClean="0">
                <a:latin typeface="+mn-lt"/>
              </a:rPr>
              <a:t>  Values</a:t>
            </a:r>
            <a:endParaRPr lang="en-AU" sz="4400" b="1" dirty="0">
              <a:latin typeface="+mn-lt"/>
            </a:endParaRPr>
          </a:p>
        </p:txBody>
      </p:sp>
      <p:sp>
        <p:nvSpPr>
          <p:cNvPr id="3" name="Content Placeholder 2"/>
          <p:cNvSpPr>
            <a:spLocks noGrp="1"/>
          </p:cNvSpPr>
          <p:nvPr>
            <p:ph idx="1"/>
          </p:nvPr>
        </p:nvSpPr>
        <p:spPr>
          <a:xfrm>
            <a:off x="768485" y="1521797"/>
            <a:ext cx="11089533" cy="5416381"/>
          </a:xfrm>
        </p:spPr>
        <p:txBody>
          <a:bodyPr>
            <a:normAutofit/>
          </a:bodyPr>
          <a:lstStyle/>
          <a:p>
            <a:pPr marL="0" indent="0">
              <a:buNone/>
            </a:pPr>
            <a:r>
              <a:rPr lang="en-AU" dirty="0"/>
              <a:t>The scientific </a:t>
            </a:r>
            <a:r>
              <a:rPr lang="en-AU" u="sng" dirty="0"/>
              <a:t>method</a:t>
            </a:r>
            <a:r>
              <a:rPr lang="en-AU" dirty="0"/>
              <a:t> </a:t>
            </a:r>
            <a:r>
              <a:rPr lang="en-AU" dirty="0" smtClean="0"/>
              <a:t>is based on </a:t>
            </a:r>
            <a:r>
              <a:rPr lang="en-AU" i="1" dirty="0"/>
              <a:t>core</a:t>
            </a:r>
            <a:r>
              <a:rPr lang="en-AU" dirty="0"/>
              <a:t> values that we rephrase or </a:t>
            </a:r>
            <a:r>
              <a:rPr lang="en-AU" dirty="0" smtClean="0"/>
              <a:t>combine.  These can be called </a:t>
            </a:r>
            <a:r>
              <a:rPr lang="en-AU" b="1" i="1" dirty="0"/>
              <a:t>derived</a:t>
            </a:r>
            <a:r>
              <a:rPr lang="en-AU" dirty="0"/>
              <a:t> values. </a:t>
            </a:r>
            <a:r>
              <a:rPr lang="en-AU" dirty="0" smtClean="0"/>
              <a:t> For instance:</a:t>
            </a:r>
          </a:p>
          <a:p>
            <a:r>
              <a:rPr lang="en-AU" i="1" dirty="0" smtClean="0"/>
              <a:t>honesty</a:t>
            </a:r>
            <a:r>
              <a:rPr lang="en-AU" dirty="0"/>
              <a:t>, a commitment to tell the truth</a:t>
            </a:r>
            <a:r>
              <a:rPr lang="en-AU" dirty="0" smtClean="0"/>
              <a:t>, </a:t>
            </a:r>
          </a:p>
          <a:p>
            <a:pPr lvl="1"/>
            <a:r>
              <a:rPr lang="en-AU" sz="3200" dirty="0"/>
              <a:t>isn’t a </a:t>
            </a:r>
            <a:r>
              <a:rPr lang="en-AU" sz="3200" b="1" i="1" dirty="0"/>
              <a:t>core</a:t>
            </a:r>
            <a:r>
              <a:rPr lang="en-AU" sz="3200" dirty="0"/>
              <a:t> value because it’s </a:t>
            </a:r>
            <a:r>
              <a:rPr lang="en-AU" sz="3200" b="1" i="1" dirty="0"/>
              <a:t>derived</a:t>
            </a:r>
            <a:r>
              <a:rPr lang="en-AU" sz="3200" dirty="0"/>
              <a:t> from:</a:t>
            </a:r>
            <a:endParaRPr lang="en-AU" sz="3200" dirty="0" smtClean="0"/>
          </a:p>
          <a:p>
            <a:pPr lvl="1"/>
            <a:r>
              <a:rPr lang="en-AU" sz="3200" dirty="0" smtClean="0"/>
              <a:t>our </a:t>
            </a:r>
            <a:r>
              <a:rPr lang="en-AU" sz="3200" dirty="0"/>
              <a:t>belief that there is an ultimate </a:t>
            </a:r>
            <a:r>
              <a:rPr lang="en-AU" sz="3200" i="1" dirty="0"/>
              <a:t>Truth</a:t>
            </a:r>
            <a:r>
              <a:rPr lang="en-AU" sz="3200" dirty="0"/>
              <a:t> to be honest </a:t>
            </a:r>
            <a:r>
              <a:rPr lang="en-AU" sz="3200" dirty="0" smtClean="0"/>
              <a:t>about,  </a:t>
            </a:r>
          </a:p>
          <a:p>
            <a:pPr lvl="1"/>
            <a:r>
              <a:rPr lang="en-AU" sz="3200" dirty="0"/>
              <a:t>and on </a:t>
            </a:r>
            <a:r>
              <a:rPr lang="en-AU" sz="3200" i="1" dirty="0"/>
              <a:t>Love</a:t>
            </a:r>
            <a:r>
              <a:rPr lang="en-AU" sz="3200" dirty="0"/>
              <a:t> and </a:t>
            </a:r>
            <a:r>
              <a:rPr lang="en-AU" sz="3200" i="1" dirty="0"/>
              <a:t>Equality, </a:t>
            </a:r>
            <a:r>
              <a:rPr lang="en-AU" sz="3200" dirty="0"/>
              <a:t>because lying is hurtful and </a:t>
            </a:r>
            <a:r>
              <a:rPr lang="en-AU" sz="3200" dirty="0" smtClean="0"/>
              <a:t>unfair.</a:t>
            </a:r>
          </a:p>
          <a:p>
            <a:r>
              <a:rPr lang="en-AU" dirty="0" smtClean="0"/>
              <a:t>Other </a:t>
            </a:r>
            <a:r>
              <a:rPr lang="en-AU" b="1" i="1" dirty="0" smtClean="0"/>
              <a:t>derived </a:t>
            </a:r>
            <a:r>
              <a:rPr lang="en-AU" dirty="0" smtClean="0"/>
              <a:t>values inherent in the scientific method are</a:t>
            </a:r>
            <a:r>
              <a:rPr lang="en-AU" dirty="0"/>
              <a:t>: </a:t>
            </a:r>
            <a:endParaRPr lang="en-AU" dirty="0" smtClean="0"/>
          </a:p>
          <a:p>
            <a:pPr lvl="1"/>
            <a:r>
              <a:rPr lang="en-AU" sz="3200" i="1" dirty="0" smtClean="0"/>
              <a:t>transparency</a:t>
            </a:r>
            <a:r>
              <a:rPr lang="en-AU" sz="3200" i="1" dirty="0"/>
              <a:t>, uncertainty, tolerance, respect </a:t>
            </a:r>
            <a:r>
              <a:rPr lang="en-AU" sz="3200" dirty="0"/>
              <a:t>and</a:t>
            </a:r>
            <a:r>
              <a:rPr lang="en-AU" sz="3200" i="1" dirty="0"/>
              <a:t> reason</a:t>
            </a:r>
            <a:r>
              <a:rPr lang="en-AU" sz="3200" i="1" dirty="0" smtClean="0"/>
              <a:t>.</a:t>
            </a:r>
            <a:endParaRPr lang="en-AU" sz="32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49</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81116776"/>
      </p:ext>
    </p:extLst>
  </p:cSld>
  <p:clrMapOvr>
    <a:masterClrMapping/>
  </p:clrMapOvr>
  <mc:AlternateContent xmlns:mc="http://schemas.openxmlformats.org/markup-compatibility/2006" xmlns:p14="http://schemas.microsoft.com/office/powerpoint/2010/main">
    <mc:Choice Requires="p14">
      <p:transition spd="slow" p14:dur="2000" advTm="35462"/>
    </mc:Choice>
    <mc:Fallback xmlns="">
      <p:transition spd="slow" advTm="35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61" y="0"/>
            <a:ext cx="8204704" cy="1018370"/>
          </a:xfrm>
        </p:spPr>
        <p:txBody>
          <a:bodyPr>
            <a:normAutofit fontScale="90000"/>
          </a:bodyPr>
          <a:lstStyle/>
          <a:p>
            <a:r>
              <a:rPr lang="en-US" b="1" dirty="0" smtClean="0"/>
              <a:t/>
            </a:r>
            <a:br>
              <a:rPr lang="en-US" b="1" dirty="0" smtClean="0"/>
            </a:br>
            <a:r>
              <a:rPr lang="en-US" sz="6000" b="1" dirty="0" smtClean="0">
                <a:latin typeface="+mn-lt"/>
              </a:rPr>
              <a:t>Alternative Perspectives </a:t>
            </a:r>
            <a:r>
              <a:rPr lang="en-US" sz="3100" b="1" dirty="0" smtClean="0">
                <a:latin typeface="+mn-lt"/>
              </a:rPr>
              <a:t>(1)</a:t>
            </a:r>
            <a:endParaRPr lang="en-AU" sz="3100" b="1" dirty="0">
              <a:latin typeface="+mn-lt"/>
            </a:endParaRPr>
          </a:p>
        </p:txBody>
      </p:sp>
      <p:sp>
        <p:nvSpPr>
          <p:cNvPr id="3" name="Content Placeholder 2"/>
          <p:cNvSpPr>
            <a:spLocks noGrp="1"/>
          </p:cNvSpPr>
          <p:nvPr>
            <p:ph idx="1"/>
          </p:nvPr>
        </p:nvSpPr>
        <p:spPr>
          <a:xfrm>
            <a:off x="718457" y="1018370"/>
            <a:ext cx="10433247" cy="5520542"/>
          </a:xfrm>
        </p:spPr>
        <p:txBody>
          <a:bodyPr>
            <a:normAutofit/>
          </a:bodyPr>
          <a:lstStyle/>
          <a:p>
            <a:pPr marL="0" indent="0">
              <a:buNone/>
            </a:pPr>
            <a:r>
              <a:rPr lang="en-US" sz="4000" b="1" dirty="0"/>
              <a:t>Kant</a:t>
            </a:r>
            <a:r>
              <a:rPr lang="en-US" b="1" dirty="0"/>
              <a:t> </a:t>
            </a:r>
            <a:r>
              <a:rPr lang="en-US" dirty="0"/>
              <a:t>relied on a single </a:t>
            </a:r>
            <a:r>
              <a:rPr lang="en-US" b="1" dirty="0"/>
              <a:t>categorical imperative</a:t>
            </a:r>
            <a:r>
              <a:rPr lang="en-US" dirty="0" smtClean="0"/>
              <a:t>:</a:t>
            </a:r>
            <a:endParaRPr lang="en-AU" dirty="0" smtClean="0"/>
          </a:p>
          <a:p>
            <a:r>
              <a:rPr lang="en-AU" i="1" dirty="0"/>
              <a:t>Act only according to that maxim whereby you can, at the same time, </a:t>
            </a:r>
            <a:r>
              <a:rPr lang="en-AU" i="1" dirty="0" smtClean="0"/>
              <a:t>wish </a:t>
            </a:r>
            <a:r>
              <a:rPr lang="en-AU" i="1" dirty="0"/>
              <a:t>that it should become a universal </a:t>
            </a:r>
            <a:r>
              <a:rPr lang="en-AU" i="1" dirty="0" smtClean="0"/>
              <a:t>law</a:t>
            </a:r>
            <a:r>
              <a:rPr lang="en-AU" dirty="0" smtClean="0"/>
              <a:t>.</a:t>
            </a:r>
            <a:endParaRPr lang="en-AU" dirty="0"/>
          </a:p>
          <a:p>
            <a:r>
              <a:rPr lang="en-AU" dirty="0"/>
              <a:t>Kant thought this imperative was derived from reason, justified as an end in itself, which must always be obeyed</a:t>
            </a:r>
            <a:r>
              <a:rPr lang="en-AU" dirty="0" smtClean="0"/>
              <a:t>.</a:t>
            </a:r>
          </a:p>
          <a:p>
            <a:r>
              <a:rPr lang="en-US" dirty="0" smtClean="0"/>
              <a:t>He believed all</a:t>
            </a:r>
            <a:r>
              <a:rPr lang="en-AU" dirty="0" smtClean="0"/>
              <a:t> </a:t>
            </a:r>
            <a:r>
              <a:rPr lang="en-AU" dirty="0"/>
              <a:t>duties and obligations </a:t>
            </a:r>
            <a:r>
              <a:rPr lang="en-AU" dirty="0" smtClean="0"/>
              <a:t>can be derived </a:t>
            </a:r>
            <a:r>
              <a:rPr lang="en-AU" dirty="0"/>
              <a:t>from it</a:t>
            </a:r>
            <a:r>
              <a:rPr lang="en-AU" dirty="0" smtClean="0"/>
              <a:t>.</a:t>
            </a:r>
          </a:p>
          <a:p>
            <a:r>
              <a:rPr lang="en-US" dirty="0" smtClean="0"/>
              <a:t>His </a:t>
            </a:r>
            <a:r>
              <a:rPr lang="en-AU" b="1" dirty="0"/>
              <a:t>h</a:t>
            </a:r>
            <a:r>
              <a:rPr lang="en-AU" b="1" dirty="0" smtClean="0"/>
              <a:t>ypothetical </a:t>
            </a:r>
            <a:r>
              <a:rPr lang="en-AU" b="1" dirty="0"/>
              <a:t>imperatives</a:t>
            </a:r>
            <a:r>
              <a:rPr lang="en-AU" dirty="0"/>
              <a:t> </a:t>
            </a:r>
            <a:r>
              <a:rPr lang="en-AU" dirty="0" smtClean="0"/>
              <a:t>apply </a:t>
            </a:r>
            <a:r>
              <a:rPr lang="en-AU" dirty="0"/>
              <a:t>when we find ways to comply with his maxim</a:t>
            </a:r>
            <a:r>
              <a:rPr lang="en-AU" dirty="0" smtClean="0"/>
              <a:t>.</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1717787"/>
      </p:ext>
    </p:extLst>
  </p:cSld>
  <p:clrMapOvr>
    <a:masterClrMapping/>
  </p:clrMapOvr>
  <mc:AlternateContent xmlns:mc="http://schemas.openxmlformats.org/markup-compatibility/2006" xmlns:p14="http://schemas.microsoft.com/office/powerpoint/2010/main">
    <mc:Choice Requires="p14">
      <p:transition spd="slow" p14:dur="2000" advTm="38746"/>
    </mc:Choice>
    <mc:Fallback xmlns="">
      <p:transition spd="slow" advTm="3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290716"/>
            <a:ext cx="7398026" cy="631596"/>
          </a:xfrm>
        </p:spPr>
        <p:txBody>
          <a:bodyPr>
            <a:normAutofit fontScale="90000"/>
          </a:bodyPr>
          <a:lstStyle/>
          <a:p>
            <a:r>
              <a:rPr lang="en-US" b="1" dirty="0" smtClean="0"/>
              <a:t/>
            </a:r>
            <a:br>
              <a:rPr lang="en-US" b="1" dirty="0" smtClean="0"/>
            </a:br>
            <a:r>
              <a:rPr lang="en-US" sz="4400" b="1" i="1" dirty="0" smtClean="0">
                <a:latin typeface="+mn-lt"/>
              </a:rPr>
              <a:t>Effecting</a:t>
            </a:r>
            <a:r>
              <a:rPr lang="en-US" sz="4400" b="1" dirty="0" smtClean="0">
                <a:latin typeface="+mn-lt"/>
              </a:rPr>
              <a:t>  or </a:t>
            </a:r>
            <a:r>
              <a:rPr lang="en-US" sz="4400" b="1" i="1" dirty="0" smtClean="0">
                <a:latin typeface="+mn-lt"/>
              </a:rPr>
              <a:t>Instrumental</a:t>
            </a:r>
            <a:r>
              <a:rPr lang="en-US" sz="4400" b="1" dirty="0" smtClean="0">
                <a:latin typeface="+mn-lt"/>
              </a:rPr>
              <a:t> Values</a:t>
            </a:r>
            <a:endParaRPr lang="en-AU" sz="4400" b="1" dirty="0">
              <a:latin typeface="+mn-lt"/>
            </a:endParaRPr>
          </a:p>
        </p:txBody>
      </p:sp>
      <p:sp>
        <p:nvSpPr>
          <p:cNvPr id="3" name="Content Placeholder 2"/>
          <p:cNvSpPr>
            <a:spLocks noGrp="1"/>
          </p:cNvSpPr>
          <p:nvPr>
            <p:ph idx="1"/>
          </p:nvPr>
        </p:nvSpPr>
        <p:spPr>
          <a:xfrm>
            <a:off x="720990" y="922312"/>
            <a:ext cx="11011429" cy="5161766"/>
          </a:xfrm>
        </p:spPr>
        <p:txBody>
          <a:bodyPr>
            <a:normAutofit/>
          </a:bodyPr>
          <a:lstStyle/>
          <a:p>
            <a:pPr marL="0" indent="0">
              <a:buNone/>
            </a:pPr>
            <a:r>
              <a:rPr lang="en-AU" dirty="0"/>
              <a:t>Science and history help us to work out the best </a:t>
            </a:r>
            <a:r>
              <a:rPr lang="en-AU" dirty="0" smtClean="0"/>
              <a:t>choices </a:t>
            </a:r>
            <a:r>
              <a:rPr lang="en-AU" dirty="0"/>
              <a:t>to put into </a:t>
            </a:r>
            <a:r>
              <a:rPr lang="en-AU" b="1" i="1" dirty="0"/>
              <a:t>effect</a:t>
            </a:r>
            <a:r>
              <a:rPr lang="en-AU" dirty="0"/>
              <a:t> our </a:t>
            </a:r>
            <a:r>
              <a:rPr lang="en-AU" i="1" dirty="0"/>
              <a:t>core</a:t>
            </a:r>
            <a:r>
              <a:rPr lang="en-AU" dirty="0"/>
              <a:t> values. </a:t>
            </a:r>
            <a:r>
              <a:rPr lang="en-AU" dirty="0" smtClean="0"/>
              <a:t> For example:</a:t>
            </a:r>
          </a:p>
          <a:p>
            <a:r>
              <a:rPr lang="en-AU" dirty="0"/>
              <a:t>S</a:t>
            </a:r>
            <a:r>
              <a:rPr lang="en-AU" dirty="0" smtClean="0"/>
              <a:t>cience helps with helping </a:t>
            </a:r>
            <a:r>
              <a:rPr lang="en-AU" dirty="0"/>
              <a:t>drug addicts</a:t>
            </a:r>
            <a:r>
              <a:rPr lang="en-AU" dirty="0" smtClean="0"/>
              <a:t>:</a:t>
            </a:r>
          </a:p>
          <a:p>
            <a:pPr lvl="1"/>
            <a:r>
              <a:rPr lang="en-AU" sz="3200" dirty="0"/>
              <a:t>using harm </a:t>
            </a:r>
            <a:r>
              <a:rPr lang="en-AU" sz="3200" dirty="0" smtClean="0"/>
              <a:t>minimisation,</a:t>
            </a:r>
          </a:p>
          <a:p>
            <a:pPr lvl="1"/>
            <a:r>
              <a:rPr lang="en-AU" sz="3200" dirty="0"/>
              <a:t>rather than harsh and ineffective </a:t>
            </a:r>
            <a:r>
              <a:rPr lang="en-AU" sz="3200" dirty="0" smtClean="0"/>
              <a:t>punishments</a:t>
            </a:r>
            <a:r>
              <a:rPr lang="en-AU" sz="3200" dirty="0"/>
              <a:t>.</a:t>
            </a:r>
            <a:endParaRPr lang="en-AU" sz="3200" dirty="0" smtClean="0"/>
          </a:p>
          <a:p>
            <a:pPr marL="0" indent="0">
              <a:buNone/>
            </a:pPr>
            <a:r>
              <a:rPr lang="en-AU" dirty="0"/>
              <a:t>We </a:t>
            </a:r>
            <a:r>
              <a:rPr lang="en-AU" dirty="0" smtClean="0"/>
              <a:t>revise such </a:t>
            </a:r>
            <a:r>
              <a:rPr lang="en-AU" b="1" i="1" dirty="0"/>
              <a:t>effecting</a:t>
            </a:r>
            <a:r>
              <a:rPr lang="en-AU" b="1" dirty="0"/>
              <a:t> </a:t>
            </a:r>
            <a:r>
              <a:rPr lang="en-AU" dirty="0"/>
              <a:t>values as new evidence comes to light. </a:t>
            </a:r>
            <a:endParaRPr lang="en-AU" dirty="0" smtClean="0"/>
          </a:p>
          <a:p>
            <a:r>
              <a:rPr lang="en-AU" dirty="0" smtClean="0"/>
              <a:t>These are similar to Kant’s </a:t>
            </a:r>
            <a:r>
              <a:rPr lang="en-AU" b="1" dirty="0" smtClean="0"/>
              <a:t>hypothetical </a:t>
            </a:r>
            <a:r>
              <a:rPr lang="en-AU" dirty="0" smtClean="0"/>
              <a:t>imperatives, guides to achieve his </a:t>
            </a:r>
            <a:r>
              <a:rPr lang="en-AU" b="1" dirty="0" smtClean="0"/>
              <a:t>categorical </a:t>
            </a:r>
            <a:r>
              <a:rPr lang="en-AU" dirty="0" smtClean="0"/>
              <a:t>imperative. </a:t>
            </a:r>
          </a:p>
          <a:p>
            <a:r>
              <a:rPr lang="en-AU" dirty="0" smtClean="0"/>
              <a:t>Many Atheists confuse these </a:t>
            </a:r>
            <a:r>
              <a:rPr lang="en-AU" b="1" i="1" dirty="0"/>
              <a:t>effecting</a:t>
            </a:r>
            <a:r>
              <a:rPr lang="en-AU" dirty="0"/>
              <a:t> </a:t>
            </a:r>
            <a:r>
              <a:rPr lang="en-AU" dirty="0" smtClean="0"/>
              <a:t>or </a:t>
            </a:r>
            <a:r>
              <a:rPr lang="en-AU" b="1" i="1" dirty="0" smtClean="0"/>
              <a:t>instrumental</a:t>
            </a:r>
            <a:r>
              <a:rPr lang="en-AU" dirty="0" smtClean="0"/>
              <a:t> values </a:t>
            </a:r>
            <a:r>
              <a:rPr lang="en-AU" dirty="0"/>
              <a:t>from science with </a:t>
            </a:r>
            <a:r>
              <a:rPr lang="en-AU" b="1" i="1" dirty="0"/>
              <a:t>core</a:t>
            </a:r>
            <a:r>
              <a:rPr lang="en-AU" dirty="0"/>
              <a:t> values from philosophy</a:t>
            </a:r>
            <a:r>
              <a:rPr lang="en-AU" dirty="0" smtClean="0"/>
              <a:t>.</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50</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28281880"/>
      </p:ext>
    </p:extLst>
  </p:cSld>
  <p:clrMapOvr>
    <a:masterClrMapping/>
  </p:clrMapOvr>
  <mc:AlternateContent xmlns:mc="http://schemas.openxmlformats.org/markup-compatibility/2006" xmlns:p14="http://schemas.microsoft.com/office/powerpoint/2010/main">
    <mc:Choice Requires="p14">
      <p:transition spd="slow" p14:dur="2000" advTm="41808"/>
    </mc:Choice>
    <mc:Fallback xmlns="">
      <p:transition spd="slow" advTm="4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290716"/>
            <a:ext cx="3371342" cy="631596"/>
          </a:xfrm>
        </p:spPr>
        <p:txBody>
          <a:bodyPr>
            <a:normAutofit fontScale="90000"/>
          </a:bodyPr>
          <a:lstStyle/>
          <a:p>
            <a:r>
              <a:rPr lang="en-US" b="1" dirty="0" smtClean="0"/>
              <a:t/>
            </a:r>
            <a:br>
              <a:rPr lang="en-US" b="1" dirty="0" smtClean="0"/>
            </a:br>
            <a:r>
              <a:rPr lang="en-US" sz="4000" b="1" i="1" dirty="0" smtClean="0">
                <a:latin typeface="+mn-lt"/>
              </a:rPr>
              <a:t>What we Feel</a:t>
            </a:r>
            <a:endParaRPr lang="en-AU" sz="4000" b="1" dirty="0">
              <a:latin typeface="+mn-lt"/>
            </a:endParaRPr>
          </a:p>
        </p:txBody>
      </p:sp>
      <p:sp>
        <p:nvSpPr>
          <p:cNvPr id="3" name="Content Placeholder 2"/>
          <p:cNvSpPr>
            <a:spLocks noGrp="1"/>
          </p:cNvSpPr>
          <p:nvPr>
            <p:ph idx="1"/>
          </p:nvPr>
        </p:nvSpPr>
        <p:spPr>
          <a:xfrm>
            <a:off x="703385" y="1194584"/>
            <a:ext cx="10349802" cy="4141517"/>
          </a:xfrm>
        </p:spPr>
        <p:txBody>
          <a:bodyPr>
            <a:normAutofit lnSpcReduction="10000"/>
          </a:bodyPr>
          <a:lstStyle/>
          <a:p>
            <a:pPr marL="0" indent="0">
              <a:buNone/>
            </a:pPr>
            <a:r>
              <a:rPr lang="en-AU" dirty="0" smtClean="0"/>
              <a:t>Consider </a:t>
            </a:r>
            <a:r>
              <a:rPr lang="en-AU" dirty="0"/>
              <a:t>the </a:t>
            </a:r>
            <a:r>
              <a:rPr lang="en-AU" i="1" dirty="0"/>
              <a:t>emotional impact</a:t>
            </a:r>
            <a:r>
              <a:rPr lang="en-AU" dirty="0"/>
              <a:t> these conclusions can </a:t>
            </a:r>
            <a:r>
              <a:rPr lang="en-AU" dirty="0" smtClean="0"/>
              <a:t>have:</a:t>
            </a:r>
            <a:endParaRPr lang="en-AU" dirty="0"/>
          </a:p>
          <a:p>
            <a:pPr marL="0" indent="0">
              <a:buNone/>
            </a:pPr>
            <a:r>
              <a:rPr lang="en-AU" b="1" dirty="0"/>
              <a:t>Science </a:t>
            </a:r>
            <a:r>
              <a:rPr lang="en-AU" b="1" dirty="0" smtClean="0"/>
              <a:t>helps </a:t>
            </a:r>
            <a:r>
              <a:rPr lang="en-AU" b="1" dirty="0"/>
              <a:t>to explain why we are as we are, </a:t>
            </a:r>
            <a:r>
              <a:rPr lang="en-AU" b="1" dirty="0" smtClean="0"/>
              <a:t>		     and why </a:t>
            </a:r>
            <a:r>
              <a:rPr lang="en-AU" b="1" dirty="0"/>
              <a:t>we behave as we do.  </a:t>
            </a:r>
            <a:r>
              <a:rPr lang="en-AU" b="1" dirty="0" smtClean="0"/>
              <a:t>It makes us feel normal.</a:t>
            </a:r>
          </a:p>
          <a:p>
            <a:pPr marL="0" indent="0">
              <a:buNone/>
            </a:pPr>
            <a:r>
              <a:rPr lang="en-AU" b="1" dirty="0" smtClean="0"/>
              <a:t>Science </a:t>
            </a:r>
            <a:r>
              <a:rPr lang="en-AU" b="1" dirty="0"/>
              <a:t>is the basis for our universal </a:t>
            </a:r>
            <a:r>
              <a:rPr lang="en-AU" b="1" dirty="0" smtClean="0"/>
              <a:t>narrative, of our origins and our destination, </a:t>
            </a:r>
            <a:r>
              <a:rPr lang="en-AU" b="1" dirty="0"/>
              <a:t>and </a:t>
            </a:r>
            <a:r>
              <a:rPr lang="en-AU" b="1" dirty="0" smtClean="0"/>
              <a:t>helps </a:t>
            </a:r>
            <a:r>
              <a:rPr lang="en-AU" b="1" dirty="0"/>
              <a:t>us to find our place within it.  </a:t>
            </a:r>
            <a:endParaRPr lang="en-AU" b="1" dirty="0" smtClean="0"/>
          </a:p>
          <a:p>
            <a:pPr marL="0" indent="0">
              <a:buNone/>
            </a:pPr>
            <a:r>
              <a:rPr lang="en-AU" b="1" dirty="0" smtClean="0"/>
              <a:t>Science </a:t>
            </a:r>
            <a:r>
              <a:rPr lang="en-AU" b="1" dirty="0"/>
              <a:t>also provides good strategies to act according to our core values, and these </a:t>
            </a:r>
            <a:r>
              <a:rPr lang="en-AU" b="1" dirty="0" smtClean="0"/>
              <a:t>strategies will </a:t>
            </a:r>
            <a:r>
              <a:rPr lang="en-AU" b="1" dirty="0"/>
              <a:t>only be replaced by better ones as we learn more</a:t>
            </a:r>
            <a:r>
              <a:rPr lang="en-AU" b="1" dirty="0" smtClean="0"/>
              <a:t>.</a:t>
            </a:r>
          </a:p>
          <a:p>
            <a:pPr marL="0" indent="0">
              <a:buNone/>
            </a:pPr>
            <a:r>
              <a:rPr lang="en-AU" i="1" dirty="0" smtClean="0"/>
              <a:t>Science is not just hard, cold facts.</a:t>
            </a:r>
            <a:endParaRPr lang="en-AU" i="1"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51</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34613299"/>
      </p:ext>
    </p:extLst>
  </p:cSld>
  <p:clrMapOvr>
    <a:masterClrMapping/>
  </p:clrMapOvr>
  <mc:AlternateContent xmlns:mc="http://schemas.openxmlformats.org/markup-compatibility/2006" xmlns:p14="http://schemas.microsoft.com/office/powerpoint/2010/main">
    <mc:Choice Requires="p14">
      <p:transition spd="slow" p14:dur="2000" advTm="39587"/>
    </mc:Choice>
    <mc:Fallback xmlns="">
      <p:transition spd="slow" advTm="39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074" y="-4976"/>
            <a:ext cx="8172237" cy="926184"/>
          </a:xfrm>
        </p:spPr>
        <p:txBody>
          <a:bodyPr>
            <a:normAutofit/>
          </a:bodyPr>
          <a:lstStyle/>
          <a:p>
            <a:r>
              <a:rPr lang="en-AU" sz="5400" b="1" dirty="0"/>
              <a:t>3</a:t>
            </a:r>
            <a:r>
              <a:rPr lang="en-AU" sz="5400" b="1" dirty="0" smtClean="0"/>
              <a:t>. Practical </a:t>
            </a:r>
            <a:r>
              <a:rPr lang="en-AU" sz="5400" b="1" dirty="0"/>
              <a:t>Analysis: </a:t>
            </a:r>
            <a:r>
              <a:rPr lang="en-AU" sz="5400" b="1" dirty="0" smtClean="0"/>
              <a:t>History</a:t>
            </a:r>
            <a:endParaRPr lang="en-AU" sz="5400" dirty="0"/>
          </a:p>
        </p:txBody>
      </p:sp>
      <p:sp>
        <p:nvSpPr>
          <p:cNvPr id="4" name="Text Placeholder 3"/>
          <p:cNvSpPr>
            <a:spLocks noGrp="1"/>
          </p:cNvSpPr>
          <p:nvPr>
            <p:ph type="body" sz="half" idx="2"/>
          </p:nvPr>
        </p:nvSpPr>
        <p:spPr>
          <a:xfrm>
            <a:off x="678144" y="1635853"/>
            <a:ext cx="10810594" cy="4720497"/>
          </a:xfrm>
        </p:spPr>
        <p:txBody>
          <a:bodyPr>
            <a:normAutofit/>
          </a:bodyPr>
          <a:lstStyle/>
          <a:p>
            <a:r>
              <a:rPr lang="en-AU" sz="3200" dirty="0"/>
              <a:t>We all have a limited knowledge of history, usually focused on </a:t>
            </a:r>
            <a:endParaRPr lang="en-AU" sz="3200" dirty="0" smtClean="0"/>
          </a:p>
          <a:p>
            <a:pPr marL="457200" indent="-457200">
              <a:buFont typeface="Arial" panose="020B0604020202020204" pitchFamily="34" charset="0"/>
              <a:buChar char="•"/>
            </a:pPr>
            <a:r>
              <a:rPr lang="en-AU" sz="3200" dirty="0" smtClean="0"/>
              <a:t>key </a:t>
            </a:r>
            <a:r>
              <a:rPr lang="en-AU" sz="3200" dirty="0"/>
              <a:t>events </a:t>
            </a:r>
            <a:r>
              <a:rPr lang="en-AU" sz="3200" dirty="0" smtClean="0"/>
              <a:t>recalled </a:t>
            </a:r>
            <a:r>
              <a:rPr lang="en-AU" sz="3200" dirty="0"/>
              <a:t>by our national, religious or ethnic </a:t>
            </a:r>
            <a:r>
              <a:rPr lang="en-AU" sz="3200" dirty="0" smtClean="0"/>
              <a:t>group, </a:t>
            </a:r>
            <a:r>
              <a:rPr lang="en-AU" sz="3200" dirty="0"/>
              <a:t>and </a:t>
            </a:r>
            <a:endParaRPr lang="en-AU" sz="3200" dirty="0" smtClean="0"/>
          </a:p>
          <a:p>
            <a:pPr marL="457200" indent="-457200">
              <a:buFont typeface="Arial" panose="020B0604020202020204" pitchFamily="34" charset="0"/>
              <a:buChar char="•"/>
            </a:pPr>
            <a:r>
              <a:rPr lang="en-AU" sz="3200" dirty="0" smtClean="0"/>
              <a:t>Local, </a:t>
            </a:r>
            <a:r>
              <a:rPr lang="en-AU" sz="3200" dirty="0"/>
              <a:t>recent events.  </a:t>
            </a:r>
            <a:endParaRPr lang="en-AU" sz="3200" dirty="0" smtClean="0"/>
          </a:p>
          <a:p>
            <a:r>
              <a:rPr lang="en-AU" sz="2800" dirty="0" smtClean="0"/>
              <a:t>Most </a:t>
            </a:r>
            <a:r>
              <a:rPr lang="en-AU" sz="2800" dirty="0"/>
              <a:t>of us, not just racial supremacists and religious fanatics, obtain most of </a:t>
            </a:r>
            <a:r>
              <a:rPr lang="en-AU" sz="2800" dirty="0" smtClean="0"/>
              <a:t>our identity </a:t>
            </a:r>
            <a:r>
              <a:rPr lang="en-AU" sz="2800" dirty="0"/>
              <a:t>from this inadequate understanding of history. </a:t>
            </a:r>
            <a:endParaRPr lang="en-AU" sz="2800" dirty="0" smtClean="0"/>
          </a:p>
          <a:p>
            <a:r>
              <a:rPr lang="en-AU" sz="3600" dirty="0" smtClean="0"/>
              <a:t>To overcome our parochialism, we have to learn more </a:t>
            </a:r>
            <a:r>
              <a:rPr lang="en-AU" sz="3600" u="sng" dirty="0" smtClean="0"/>
              <a:t>long term</a:t>
            </a:r>
            <a:r>
              <a:rPr lang="en-AU" sz="3600" dirty="0" smtClean="0"/>
              <a:t>, </a:t>
            </a:r>
            <a:r>
              <a:rPr lang="en-AU" sz="3600" u="sng" dirty="0" smtClean="0"/>
              <a:t>global</a:t>
            </a:r>
            <a:r>
              <a:rPr lang="en-AU" sz="3600" dirty="0" smtClean="0"/>
              <a:t> history.</a:t>
            </a:r>
            <a:endParaRPr lang="en-AU" sz="36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52</a:t>
            </a:fld>
            <a:endParaRPr lang="en-AU"/>
          </a:p>
        </p:txBody>
      </p:sp>
      <p:sp>
        <p:nvSpPr>
          <p:cNvPr id="7" name="Title 1"/>
          <p:cNvSpPr txBox="1">
            <a:spLocks/>
          </p:cNvSpPr>
          <p:nvPr/>
        </p:nvSpPr>
        <p:spPr>
          <a:xfrm>
            <a:off x="251208" y="853060"/>
            <a:ext cx="4421171" cy="631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dirty="0" smtClean="0">
                <a:latin typeface="+mn-lt"/>
              </a:rPr>
              <a:t>What we Consider</a:t>
            </a:r>
            <a:endParaRPr lang="en-AU" sz="3600" b="1" dirty="0">
              <a:latin typeface="+mn-lt"/>
            </a:endParaRPr>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53093243"/>
      </p:ext>
    </p:extLst>
  </p:cSld>
  <p:clrMapOvr>
    <a:masterClrMapping/>
  </p:clrMapOvr>
  <mc:AlternateContent xmlns:mc="http://schemas.openxmlformats.org/markup-compatibility/2006" xmlns:p14="http://schemas.microsoft.com/office/powerpoint/2010/main">
    <mc:Choice Requires="p14">
      <p:transition spd="slow" p14:dur="2000" advTm="35132"/>
    </mc:Choice>
    <mc:Fallback xmlns="">
      <p:transition spd="slow" advTm="3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951510"/>
            <a:ext cx="3080033" cy="631596"/>
          </a:xfrm>
        </p:spPr>
        <p:txBody>
          <a:bodyPr>
            <a:normAutofit/>
          </a:bodyPr>
          <a:lstStyle/>
          <a:p>
            <a:r>
              <a:rPr lang="en-US" dirty="0" smtClean="0">
                <a:latin typeface="+mn-lt"/>
              </a:rPr>
              <a:t>History tells us:</a:t>
            </a:r>
            <a:endParaRPr lang="en-AU" dirty="0">
              <a:latin typeface="+mn-lt"/>
            </a:endParaRPr>
          </a:p>
        </p:txBody>
      </p:sp>
      <p:sp>
        <p:nvSpPr>
          <p:cNvPr id="3" name="Content Placeholder 2"/>
          <p:cNvSpPr>
            <a:spLocks noGrp="1"/>
          </p:cNvSpPr>
          <p:nvPr>
            <p:ph idx="1"/>
          </p:nvPr>
        </p:nvSpPr>
        <p:spPr>
          <a:xfrm>
            <a:off x="963812" y="1632433"/>
            <a:ext cx="10177153" cy="4723917"/>
          </a:xfrm>
        </p:spPr>
        <p:txBody>
          <a:bodyPr>
            <a:normAutofit fontScale="92500" lnSpcReduction="10000"/>
          </a:bodyPr>
          <a:lstStyle/>
          <a:p>
            <a:pPr lvl="0"/>
            <a:r>
              <a:rPr lang="en-AU" dirty="0" smtClean="0"/>
              <a:t>How humans </a:t>
            </a:r>
            <a:r>
              <a:rPr lang="en-AU" dirty="0"/>
              <a:t>spread to all the continents;</a:t>
            </a:r>
          </a:p>
          <a:p>
            <a:pPr lvl="0"/>
            <a:r>
              <a:rPr lang="en-AU" dirty="0"/>
              <a:t>How </a:t>
            </a:r>
            <a:r>
              <a:rPr lang="en-AU" dirty="0" smtClean="0"/>
              <a:t>local </a:t>
            </a:r>
            <a:r>
              <a:rPr lang="en-AU" dirty="0"/>
              <a:t>geography influenced </a:t>
            </a:r>
            <a:r>
              <a:rPr lang="en-AU" dirty="0" smtClean="0"/>
              <a:t>agriculture </a:t>
            </a:r>
            <a:r>
              <a:rPr lang="en-AU" dirty="0"/>
              <a:t>and </a:t>
            </a:r>
            <a:r>
              <a:rPr lang="en-AU" dirty="0" smtClean="0"/>
              <a:t>civilisations </a:t>
            </a:r>
            <a:r>
              <a:rPr lang="en-AU" dirty="0"/>
              <a:t>developed at different rates</a:t>
            </a:r>
            <a:r>
              <a:rPr lang="en-US" dirty="0"/>
              <a:t>;</a:t>
            </a:r>
            <a:endParaRPr lang="en-AU" dirty="0"/>
          </a:p>
          <a:p>
            <a:pPr lvl="0"/>
            <a:r>
              <a:rPr lang="en-AU" dirty="0"/>
              <a:t>How </a:t>
            </a:r>
            <a:r>
              <a:rPr lang="en-US" dirty="0" smtClean="0"/>
              <a:t>m</a:t>
            </a:r>
            <a:r>
              <a:rPr lang="en-AU" dirty="0"/>
              <a:t>any civilisations have collapsed due to environmental factors and resistance to change</a:t>
            </a:r>
            <a:r>
              <a:rPr lang="en-US" dirty="0"/>
              <a:t>;</a:t>
            </a:r>
            <a:endParaRPr lang="en-AU" dirty="0"/>
          </a:p>
          <a:p>
            <a:pPr lvl="0"/>
            <a:r>
              <a:rPr lang="en-AU" dirty="0"/>
              <a:t>How </a:t>
            </a:r>
            <a:r>
              <a:rPr lang="en-AU" dirty="0" smtClean="0"/>
              <a:t>technology</a:t>
            </a:r>
            <a:r>
              <a:rPr lang="en-AU" dirty="0"/>
              <a:t>, business and government, </a:t>
            </a:r>
            <a:r>
              <a:rPr lang="en-AU" dirty="0" smtClean="0"/>
              <a:t>spread and grew into modern nations </a:t>
            </a:r>
            <a:r>
              <a:rPr lang="en-AU" dirty="0"/>
              <a:t>and corporations;</a:t>
            </a:r>
          </a:p>
          <a:p>
            <a:pPr lvl="0"/>
            <a:r>
              <a:rPr lang="en-AU" dirty="0"/>
              <a:t>W</a:t>
            </a:r>
            <a:r>
              <a:rPr lang="en-AU" dirty="0" smtClean="0"/>
              <a:t>hat </a:t>
            </a:r>
            <a:r>
              <a:rPr lang="en-AU" dirty="0"/>
              <a:t>we can do to minimise their harm;</a:t>
            </a:r>
          </a:p>
          <a:p>
            <a:pPr lvl="0"/>
            <a:r>
              <a:rPr lang="en-AU" dirty="0"/>
              <a:t>How </a:t>
            </a:r>
            <a:r>
              <a:rPr lang="en-AU" dirty="0" smtClean="0"/>
              <a:t>colonialism </a:t>
            </a:r>
            <a:r>
              <a:rPr lang="en-AU" dirty="0"/>
              <a:t>devastated most of the </a:t>
            </a:r>
            <a:r>
              <a:rPr lang="en-AU" dirty="0" smtClean="0"/>
              <a:t>world</a:t>
            </a:r>
            <a:r>
              <a:rPr lang="en-AU" dirty="0"/>
              <a:t>;</a:t>
            </a:r>
          </a:p>
          <a:p>
            <a:pPr lvl="0"/>
            <a:r>
              <a:rPr lang="en-AU" dirty="0"/>
              <a:t>How </a:t>
            </a:r>
            <a:r>
              <a:rPr lang="en-AU" dirty="0" smtClean="0"/>
              <a:t>human </a:t>
            </a:r>
            <a:r>
              <a:rPr lang="en-AU" dirty="0"/>
              <a:t>rights have slowly progressed</a:t>
            </a:r>
            <a:r>
              <a:rPr lang="en-US"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53</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8009303"/>
      </p:ext>
    </p:extLst>
  </p:cSld>
  <p:clrMapOvr>
    <a:masterClrMapping/>
  </p:clrMapOvr>
  <mc:AlternateContent xmlns:mc="http://schemas.openxmlformats.org/markup-compatibility/2006" xmlns:p14="http://schemas.microsoft.com/office/powerpoint/2010/main">
    <mc:Choice Requires="p14">
      <p:transition spd="slow" p14:dur="2000" advTm="35645"/>
    </mc:Choice>
    <mc:Fallback xmlns="">
      <p:transition spd="slow" advTm="3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485" y="407234"/>
            <a:ext cx="3989026" cy="631596"/>
          </a:xfrm>
        </p:spPr>
        <p:txBody>
          <a:bodyPr>
            <a:normAutofit fontScale="90000"/>
          </a:bodyPr>
          <a:lstStyle/>
          <a:p>
            <a:r>
              <a:rPr lang="en-US" b="1" dirty="0" smtClean="0"/>
              <a:t/>
            </a:r>
            <a:br>
              <a:rPr lang="en-US" b="1" dirty="0" smtClean="0"/>
            </a:br>
            <a:r>
              <a:rPr lang="en-US" sz="4000" b="1" dirty="0">
                <a:latin typeface="+mn-lt"/>
              </a:rPr>
              <a:t>What we Value</a:t>
            </a:r>
            <a:endParaRPr lang="en-AU" sz="4000" b="1" dirty="0">
              <a:latin typeface="+mn-lt"/>
            </a:endParaRPr>
          </a:p>
        </p:txBody>
      </p:sp>
      <p:sp>
        <p:nvSpPr>
          <p:cNvPr id="3" name="Content Placeholder 2"/>
          <p:cNvSpPr>
            <a:spLocks noGrp="1"/>
          </p:cNvSpPr>
          <p:nvPr>
            <p:ph idx="1"/>
          </p:nvPr>
        </p:nvSpPr>
        <p:spPr>
          <a:xfrm>
            <a:off x="633047" y="1591490"/>
            <a:ext cx="10510577" cy="5452404"/>
          </a:xfrm>
        </p:spPr>
        <p:txBody>
          <a:bodyPr>
            <a:normAutofit/>
          </a:bodyPr>
          <a:lstStyle/>
          <a:p>
            <a:pPr marL="0" indent="0">
              <a:buNone/>
            </a:pPr>
            <a:r>
              <a:rPr lang="en-AU" dirty="0"/>
              <a:t>History focuses on what </a:t>
            </a:r>
            <a:r>
              <a:rPr lang="en-AU" i="1" dirty="0"/>
              <a:t>has</a:t>
            </a:r>
            <a:r>
              <a:rPr lang="en-AU" dirty="0"/>
              <a:t> happened, or might happen next, not what </a:t>
            </a:r>
            <a:r>
              <a:rPr lang="en-AU" i="1" dirty="0"/>
              <a:t>should</a:t>
            </a:r>
            <a:r>
              <a:rPr lang="en-AU" dirty="0"/>
              <a:t> happen.</a:t>
            </a:r>
          </a:p>
          <a:p>
            <a:pPr marL="0" indent="0">
              <a:buNone/>
            </a:pPr>
            <a:r>
              <a:rPr lang="en-AU" dirty="0" smtClean="0"/>
              <a:t>History, </a:t>
            </a:r>
            <a:r>
              <a:rPr lang="en-AU" u="sng" dirty="0"/>
              <a:t>as a </a:t>
            </a:r>
            <a:r>
              <a:rPr lang="en-AU" u="sng" dirty="0" smtClean="0"/>
              <a:t>study</a:t>
            </a:r>
            <a:r>
              <a:rPr lang="en-AU" dirty="0" smtClean="0"/>
              <a:t>, </a:t>
            </a:r>
            <a:r>
              <a:rPr lang="en-AU" dirty="0"/>
              <a:t>is like science, based on the same </a:t>
            </a:r>
            <a:r>
              <a:rPr lang="en-AU" b="1" i="1" dirty="0"/>
              <a:t>core</a:t>
            </a:r>
            <a:r>
              <a:rPr lang="en-AU" dirty="0"/>
              <a:t> values and similar </a:t>
            </a:r>
            <a:r>
              <a:rPr lang="en-AU" b="1" i="1" dirty="0"/>
              <a:t>derived</a:t>
            </a:r>
            <a:r>
              <a:rPr lang="en-AU" dirty="0"/>
              <a:t> values.  </a:t>
            </a:r>
          </a:p>
          <a:p>
            <a:pPr marL="0" indent="0">
              <a:buNone/>
            </a:pPr>
            <a:r>
              <a:rPr lang="en-AU" sz="3600" dirty="0"/>
              <a:t>History tells us that there are grounds for </a:t>
            </a:r>
            <a:r>
              <a:rPr lang="en-AU" sz="3600" b="1" i="1" dirty="0"/>
              <a:t>hope</a:t>
            </a:r>
            <a:r>
              <a:rPr lang="en-AU" sz="3600" dirty="0"/>
              <a:t>, that personal and political action is valid</a:t>
            </a:r>
            <a:r>
              <a:rPr lang="en-AU" sz="3600" dirty="0" smtClean="0"/>
              <a:t>.</a:t>
            </a:r>
          </a:p>
          <a:p>
            <a:pPr marL="0" indent="0">
              <a:buNone/>
            </a:pPr>
            <a:r>
              <a:rPr lang="en-AU" sz="3600" b="1" i="1" dirty="0" smtClean="0"/>
              <a:t>Hope</a:t>
            </a:r>
            <a:r>
              <a:rPr lang="en-AU" sz="3600" b="1" dirty="0" smtClean="0"/>
              <a:t> is a </a:t>
            </a:r>
            <a:r>
              <a:rPr lang="en-AU" sz="3600" b="1" i="1" dirty="0" smtClean="0"/>
              <a:t>core </a:t>
            </a:r>
            <a:r>
              <a:rPr lang="en-AU" sz="3600" b="1" dirty="0" smtClean="0"/>
              <a:t>value, based on our global experience, rather our theoretical philosophical analysis.</a:t>
            </a:r>
            <a:endParaRPr lang="en-AU" sz="3600" b="1"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54</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3381567"/>
      </p:ext>
    </p:extLst>
  </p:cSld>
  <p:clrMapOvr>
    <a:masterClrMapping/>
  </p:clrMapOvr>
  <mc:AlternateContent xmlns:mc="http://schemas.openxmlformats.org/markup-compatibility/2006" xmlns:p14="http://schemas.microsoft.com/office/powerpoint/2010/main">
    <mc:Choice Requires="p14">
      <p:transition spd="slow" p14:dur="2000" advTm="31057"/>
    </mc:Choice>
    <mc:Fallback xmlns="">
      <p:transition spd="slow" advTm="3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279464"/>
            <a:ext cx="5909687" cy="631596"/>
          </a:xfrm>
        </p:spPr>
        <p:txBody>
          <a:bodyPr>
            <a:normAutofit fontScale="90000"/>
          </a:bodyPr>
          <a:lstStyle/>
          <a:p>
            <a:r>
              <a:rPr lang="en-US" b="1" dirty="0" smtClean="0"/>
              <a:t/>
            </a:r>
            <a:br>
              <a:rPr lang="en-US" b="1" dirty="0" smtClean="0"/>
            </a:br>
            <a:r>
              <a:rPr lang="en-US" sz="4400" b="1" dirty="0" smtClean="0">
                <a:latin typeface="+mn-lt"/>
              </a:rPr>
              <a:t>History’s </a:t>
            </a:r>
            <a:r>
              <a:rPr lang="en-US" sz="4400" b="1" i="1" dirty="0" smtClean="0">
                <a:latin typeface="+mn-lt"/>
              </a:rPr>
              <a:t>Effecting</a:t>
            </a:r>
            <a:r>
              <a:rPr lang="en-US" sz="4400" b="1" dirty="0" smtClean="0">
                <a:latin typeface="+mn-lt"/>
              </a:rPr>
              <a:t> Values</a:t>
            </a:r>
            <a:endParaRPr lang="en-AU" sz="4400" b="1" dirty="0">
              <a:latin typeface="+mn-lt"/>
            </a:endParaRPr>
          </a:p>
        </p:txBody>
      </p:sp>
      <p:sp>
        <p:nvSpPr>
          <p:cNvPr id="3" name="Content Placeholder 2"/>
          <p:cNvSpPr>
            <a:spLocks noGrp="1"/>
          </p:cNvSpPr>
          <p:nvPr>
            <p:ph idx="1"/>
          </p:nvPr>
        </p:nvSpPr>
        <p:spPr>
          <a:xfrm>
            <a:off x="997085" y="911060"/>
            <a:ext cx="11089533" cy="5810415"/>
          </a:xfrm>
        </p:spPr>
        <p:txBody>
          <a:bodyPr>
            <a:normAutofit/>
          </a:bodyPr>
          <a:lstStyle/>
          <a:p>
            <a:r>
              <a:rPr lang="en-AU" dirty="0"/>
              <a:t>We can use our </a:t>
            </a:r>
            <a:r>
              <a:rPr lang="en-AU" b="1" i="1" dirty="0"/>
              <a:t>core</a:t>
            </a:r>
            <a:r>
              <a:rPr lang="en-AU" dirty="0"/>
              <a:t> values to identify </a:t>
            </a:r>
            <a:r>
              <a:rPr lang="en-AU" dirty="0" smtClean="0"/>
              <a:t>the better societies, such as those </a:t>
            </a:r>
            <a:r>
              <a:rPr lang="en-AU" dirty="0"/>
              <a:t>that promote ‘widespread personal fulfilment’.  </a:t>
            </a:r>
            <a:endParaRPr lang="en-AU" dirty="0" smtClean="0"/>
          </a:p>
          <a:p>
            <a:r>
              <a:rPr lang="en-AU" dirty="0" smtClean="0"/>
              <a:t>History </a:t>
            </a:r>
            <a:r>
              <a:rPr lang="en-AU" dirty="0"/>
              <a:t>investigates the strategies which produce such </a:t>
            </a:r>
            <a:r>
              <a:rPr lang="en-AU" dirty="0" smtClean="0"/>
              <a:t>societies. </a:t>
            </a:r>
          </a:p>
          <a:p>
            <a:r>
              <a:rPr lang="en-AU" dirty="0" smtClean="0"/>
              <a:t>Even </a:t>
            </a:r>
            <a:r>
              <a:rPr lang="en-AU" dirty="0"/>
              <a:t>though historical lessons are far less certain than those from </a:t>
            </a:r>
            <a:r>
              <a:rPr lang="en-AU" dirty="0" smtClean="0"/>
              <a:t>science, these </a:t>
            </a:r>
            <a:r>
              <a:rPr lang="en-AU" dirty="0"/>
              <a:t>guidelines can be </a:t>
            </a:r>
            <a:r>
              <a:rPr lang="en-AU" b="1" i="1" dirty="0"/>
              <a:t>effecting</a:t>
            </a:r>
            <a:r>
              <a:rPr lang="en-AU" dirty="0"/>
              <a:t> values, such as:</a:t>
            </a:r>
          </a:p>
          <a:p>
            <a:pPr lvl="3">
              <a:spcBef>
                <a:spcPts val="0"/>
              </a:spcBef>
            </a:pPr>
            <a:r>
              <a:rPr lang="en-AU" sz="3200" i="1" dirty="0"/>
              <a:t>productivity,</a:t>
            </a:r>
            <a:r>
              <a:rPr lang="en-AU" sz="3200" dirty="0"/>
              <a:t> </a:t>
            </a:r>
          </a:p>
          <a:p>
            <a:pPr lvl="3">
              <a:spcBef>
                <a:spcPts val="0"/>
              </a:spcBef>
            </a:pPr>
            <a:r>
              <a:rPr lang="en-AU" sz="3200" i="1" dirty="0" smtClean="0"/>
              <a:t>prosperity, </a:t>
            </a:r>
          </a:p>
          <a:p>
            <a:pPr lvl="3">
              <a:spcBef>
                <a:spcPts val="0"/>
              </a:spcBef>
            </a:pPr>
            <a:r>
              <a:rPr lang="en-AU" sz="3200" i="1" dirty="0" smtClean="0"/>
              <a:t>rule of law</a:t>
            </a:r>
            <a:r>
              <a:rPr lang="en-AU" sz="3200" dirty="0" smtClean="0"/>
              <a:t>, </a:t>
            </a:r>
          </a:p>
          <a:p>
            <a:pPr lvl="3">
              <a:spcBef>
                <a:spcPts val="0"/>
              </a:spcBef>
            </a:pPr>
            <a:r>
              <a:rPr lang="en-AU" sz="3200" i="1" dirty="0" smtClean="0"/>
              <a:t>human rights, </a:t>
            </a:r>
          </a:p>
          <a:p>
            <a:pPr lvl="3">
              <a:spcBef>
                <a:spcPts val="0"/>
              </a:spcBef>
            </a:pPr>
            <a:r>
              <a:rPr lang="en-AU" sz="3200" i="1" dirty="0" smtClean="0"/>
              <a:t>freedom and </a:t>
            </a:r>
          </a:p>
          <a:p>
            <a:pPr lvl="3">
              <a:spcBef>
                <a:spcPts val="0"/>
              </a:spcBef>
            </a:pPr>
            <a:r>
              <a:rPr lang="en-AU" sz="3200" i="1" dirty="0" smtClean="0"/>
              <a:t>democracy</a:t>
            </a:r>
            <a:r>
              <a:rPr lang="en-AU" sz="3200" dirty="0" smtClean="0"/>
              <a:t>.</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55</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94752819"/>
      </p:ext>
    </p:extLst>
  </p:cSld>
  <p:clrMapOvr>
    <a:masterClrMapping/>
  </p:clrMapOvr>
  <mc:AlternateContent xmlns:mc="http://schemas.openxmlformats.org/markup-compatibility/2006" xmlns:p14="http://schemas.microsoft.com/office/powerpoint/2010/main">
    <mc:Choice Requires="p14">
      <p:transition spd="slow" p14:dur="2000" advTm="33297"/>
    </mc:Choice>
    <mc:Fallback xmlns="">
      <p:transition spd="slow" advTm="3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162" y="240292"/>
            <a:ext cx="3989026" cy="631596"/>
          </a:xfrm>
        </p:spPr>
        <p:txBody>
          <a:bodyPr>
            <a:normAutofit fontScale="90000"/>
          </a:bodyPr>
          <a:lstStyle/>
          <a:p>
            <a:r>
              <a:rPr lang="en-US" b="1" dirty="0" smtClean="0"/>
              <a:t/>
            </a:r>
            <a:br>
              <a:rPr lang="en-US" b="1" dirty="0" smtClean="0"/>
            </a:br>
            <a:r>
              <a:rPr lang="en-US" sz="4400" b="1" i="1" dirty="0" smtClean="0">
                <a:latin typeface="+mn-lt"/>
              </a:rPr>
              <a:t>Ancillary </a:t>
            </a:r>
            <a:r>
              <a:rPr lang="en-US" sz="4400" b="1" dirty="0" smtClean="0">
                <a:latin typeface="+mn-lt"/>
              </a:rPr>
              <a:t>Values</a:t>
            </a:r>
            <a:endParaRPr lang="en-AU" sz="4400" b="1" dirty="0">
              <a:latin typeface="+mn-lt"/>
            </a:endParaRPr>
          </a:p>
        </p:txBody>
      </p:sp>
      <p:sp>
        <p:nvSpPr>
          <p:cNvPr id="3" name="Content Placeholder 2"/>
          <p:cNvSpPr>
            <a:spLocks noGrp="1"/>
          </p:cNvSpPr>
          <p:nvPr>
            <p:ph idx="1"/>
          </p:nvPr>
        </p:nvSpPr>
        <p:spPr>
          <a:xfrm>
            <a:off x="768485" y="1213935"/>
            <a:ext cx="11089533" cy="4935655"/>
          </a:xfrm>
        </p:spPr>
        <p:txBody>
          <a:bodyPr>
            <a:normAutofit/>
          </a:bodyPr>
          <a:lstStyle/>
          <a:p>
            <a:pPr marL="0" indent="0">
              <a:buNone/>
            </a:pPr>
            <a:r>
              <a:rPr lang="en-AU" dirty="0"/>
              <a:t>History </a:t>
            </a:r>
            <a:r>
              <a:rPr lang="en-AU" dirty="0" smtClean="0"/>
              <a:t>shows:</a:t>
            </a:r>
          </a:p>
          <a:p>
            <a:r>
              <a:rPr lang="en-AU" dirty="0" smtClean="0"/>
              <a:t>It </a:t>
            </a:r>
            <a:r>
              <a:rPr lang="en-AU" dirty="0"/>
              <a:t>takes </a:t>
            </a:r>
            <a:r>
              <a:rPr lang="en-AU" b="1" i="1" dirty="0" smtClean="0"/>
              <a:t>courage</a:t>
            </a:r>
            <a:r>
              <a:rPr lang="en-AU" b="1" i="1" dirty="0"/>
              <a:t>, strength </a:t>
            </a:r>
            <a:r>
              <a:rPr lang="en-AU" dirty="0"/>
              <a:t>and </a:t>
            </a:r>
            <a:r>
              <a:rPr lang="en-AU" b="1" i="1" dirty="0"/>
              <a:t>self-discipline</a:t>
            </a:r>
            <a:r>
              <a:rPr lang="en-AU" dirty="0"/>
              <a:t> to follow our chosen path in our personal </a:t>
            </a:r>
            <a:r>
              <a:rPr lang="en-AU" dirty="0" smtClean="0"/>
              <a:t>lives; and</a:t>
            </a:r>
          </a:p>
          <a:p>
            <a:r>
              <a:rPr lang="en-AU" dirty="0"/>
              <a:t>P</a:t>
            </a:r>
            <a:r>
              <a:rPr lang="en-AU" dirty="0" smtClean="0"/>
              <a:t>olitical </a:t>
            </a:r>
            <a:r>
              <a:rPr lang="en-AU" dirty="0"/>
              <a:t>action needs </a:t>
            </a:r>
            <a:r>
              <a:rPr lang="en-AU" b="1" i="1" dirty="0"/>
              <a:t>loyalty, duty, honour</a:t>
            </a:r>
            <a:r>
              <a:rPr lang="en-AU" dirty="0"/>
              <a:t> and </a:t>
            </a:r>
            <a:r>
              <a:rPr lang="en-AU" b="1" i="1" dirty="0"/>
              <a:t>commitment</a:t>
            </a:r>
            <a:r>
              <a:rPr lang="en-AU" dirty="0" smtClean="0"/>
              <a:t>.</a:t>
            </a:r>
          </a:p>
          <a:p>
            <a:pPr marL="0" indent="0">
              <a:buNone/>
            </a:pPr>
            <a:r>
              <a:rPr lang="en-AU" dirty="0"/>
              <a:t>These </a:t>
            </a:r>
            <a:r>
              <a:rPr lang="en-AU" sz="3600" b="1" i="1" dirty="0"/>
              <a:t>ancillary</a:t>
            </a:r>
            <a:r>
              <a:rPr lang="en-AU" b="1" dirty="0"/>
              <a:t> values </a:t>
            </a:r>
            <a:r>
              <a:rPr lang="en-AU" dirty="0"/>
              <a:t>aren’t </a:t>
            </a:r>
            <a:r>
              <a:rPr lang="en-AU" i="1" dirty="0"/>
              <a:t>core</a:t>
            </a:r>
            <a:r>
              <a:rPr lang="en-AU" dirty="0"/>
              <a:t> values because </a:t>
            </a:r>
            <a:endParaRPr lang="en-AU" dirty="0" smtClean="0"/>
          </a:p>
          <a:p>
            <a:r>
              <a:rPr lang="en-AU" dirty="0" smtClean="0"/>
              <a:t>they </a:t>
            </a:r>
            <a:r>
              <a:rPr lang="en-AU" dirty="0"/>
              <a:t>are also used for evil </a:t>
            </a:r>
            <a:r>
              <a:rPr lang="en-AU" dirty="0" smtClean="0"/>
              <a:t>purposes</a:t>
            </a:r>
            <a:r>
              <a:rPr lang="en-AU" dirty="0"/>
              <a:t> , </a:t>
            </a:r>
            <a:endParaRPr lang="en-AU" dirty="0" smtClean="0"/>
          </a:p>
          <a:p>
            <a:pPr marL="360000" indent="0">
              <a:spcBef>
                <a:spcPts val="0"/>
              </a:spcBef>
              <a:buNone/>
            </a:pPr>
            <a:r>
              <a:rPr lang="en-AU" dirty="0" smtClean="0"/>
              <a:t>such </a:t>
            </a:r>
            <a:r>
              <a:rPr lang="en-AU" dirty="0"/>
              <a:t>as Nazism and terrorist attacks</a:t>
            </a:r>
            <a:r>
              <a:rPr lang="en-AU" dirty="0" smtClean="0"/>
              <a:t>;  </a:t>
            </a:r>
          </a:p>
          <a:p>
            <a:r>
              <a:rPr lang="en-AU" dirty="0" smtClean="0"/>
              <a:t>they</a:t>
            </a:r>
            <a:r>
              <a:rPr lang="en-AU" i="1" dirty="0" smtClean="0"/>
              <a:t> </a:t>
            </a:r>
            <a:r>
              <a:rPr lang="en-AU" dirty="0"/>
              <a:t>are </a:t>
            </a:r>
            <a:r>
              <a:rPr lang="en-AU" dirty="0" smtClean="0"/>
              <a:t>useful guides only when in </a:t>
            </a:r>
            <a:r>
              <a:rPr lang="en-AU" dirty="0"/>
              <a:t>support </a:t>
            </a:r>
            <a:r>
              <a:rPr lang="en-AU" dirty="0" smtClean="0"/>
              <a:t>of </a:t>
            </a:r>
            <a:r>
              <a:rPr lang="en-AU" i="1" dirty="0" smtClean="0"/>
              <a:t>justifiable core </a:t>
            </a:r>
            <a:r>
              <a:rPr lang="en-AU" dirty="0" smtClean="0"/>
              <a:t>values</a:t>
            </a:r>
            <a:r>
              <a:rPr lang="en-US" dirty="0"/>
              <a:t>, rather than </a:t>
            </a:r>
            <a:r>
              <a:rPr lang="en-US" dirty="0" smtClean="0"/>
              <a:t>supporting our </a:t>
            </a:r>
            <a:r>
              <a:rPr lang="en-US" dirty="0"/>
              <a:t>clan, team, </a:t>
            </a:r>
            <a:r>
              <a:rPr lang="en-US" dirty="0" smtClean="0"/>
              <a:t>state or race</a:t>
            </a:r>
            <a:r>
              <a:rPr lang="en-AU" dirty="0" smtClean="0"/>
              <a:t>.</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56</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07903367"/>
      </p:ext>
    </p:extLst>
  </p:cSld>
  <p:clrMapOvr>
    <a:masterClrMapping/>
  </p:clrMapOvr>
  <mc:AlternateContent xmlns:mc="http://schemas.openxmlformats.org/markup-compatibility/2006" xmlns:p14="http://schemas.microsoft.com/office/powerpoint/2010/main">
    <mc:Choice Requires="p14">
      <p:transition spd="slow" p14:dur="2000" advTm="33626"/>
    </mc:Choice>
    <mc:Fallback xmlns="">
      <p:transition spd="slow" advTm="3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290716"/>
            <a:ext cx="3371342" cy="631596"/>
          </a:xfrm>
        </p:spPr>
        <p:txBody>
          <a:bodyPr>
            <a:normAutofit fontScale="90000"/>
          </a:bodyPr>
          <a:lstStyle/>
          <a:p>
            <a:r>
              <a:rPr lang="en-US" b="1" dirty="0" smtClean="0"/>
              <a:t/>
            </a:r>
            <a:br>
              <a:rPr lang="en-US" b="1" dirty="0" smtClean="0"/>
            </a:br>
            <a:r>
              <a:rPr lang="en-US" sz="4000" b="1" i="1" dirty="0" smtClean="0">
                <a:latin typeface="+mn-lt"/>
              </a:rPr>
              <a:t>What we Feel</a:t>
            </a:r>
            <a:endParaRPr lang="en-AU" sz="4000" b="1" dirty="0">
              <a:latin typeface="+mn-lt"/>
            </a:endParaRPr>
          </a:p>
        </p:txBody>
      </p:sp>
      <p:sp>
        <p:nvSpPr>
          <p:cNvPr id="3" name="Content Placeholder 2"/>
          <p:cNvSpPr>
            <a:spLocks noGrp="1"/>
          </p:cNvSpPr>
          <p:nvPr>
            <p:ph idx="1"/>
          </p:nvPr>
        </p:nvSpPr>
        <p:spPr>
          <a:xfrm>
            <a:off x="678985" y="1168843"/>
            <a:ext cx="10674815" cy="4612193"/>
          </a:xfrm>
        </p:spPr>
        <p:txBody>
          <a:bodyPr>
            <a:normAutofit/>
          </a:bodyPr>
          <a:lstStyle/>
          <a:p>
            <a:pPr marL="0" indent="0">
              <a:buNone/>
            </a:pPr>
            <a:r>
              <a:rPr lang="en-AU" dirty="0"/>
              <a:t>Long term global history helps us to </a:t>
            </a:r>
            <a:r>
              <a:rPr lang="en-AU" i="1" dirty="0"/>
              <a:t>free ourselves</a:t>
            </a:r>
            <a:r>
              <a:rPr lang="en-AU" dirty="0"/>
              <a:t> from our limited personal histories, to escape from identity politics, seek more universal values, and become more aware global citizens.</a:t>
            </a:r>
          </a:p>
          <a:p>
            <a:pPr marL="0" indent="0">
              <a:buNone/>
            </a:pPr>
            <a:endParaRPr lang="en-AU" b="1" dirty="0" smtClean="0"/>
          </a:p>
          <a:p>
            <a:pPr marL="0" indent="0">
              <a:buNone/>
            </a:pPr>
            <a:r>
              <a:rPr lang="en-AU" b="1" dirty="0" smtClean="0"/>
              <a:t>History’s </a:t>
            </a:r>
            <a:r>
              <a:rPr lang="en-US" b="1" dirty="0"/>
              <a:t>current stories</a:t>
            </a:r>
            <a:r>
              <a:rPr lang="en-AU" b="1" dirty="0"/>
              <a:t> add to our universal narrative, </a:t>
            </a:r>
            <a:endParaRPr lang="en-AU" b="1" dirty="0" smtClean="0"/>
          </a:p>
          <a:p>
            <a:pPr marL="0" indent="0">
              <a:spcBef>
                <a:spcPts val="0"/>
              </a:spcBef>
              <a:buNone/>
            </a:pPr>
            <a:r>
              <a:rPr lang="en-AU" b="1" dirty="0" smtClean="0"/>
              <a:t>helping </a:t>
            </a:r>
            <a:r>
              <a:rPr lang="en-AU" b="1" dirty="0"/>
              <a:t>us to find our role within it, </a:t>
            </a:r>
            <a:endParaRPr lang="en-AU" b="1" dirty="0" smtClean="0"/>
          </a:p>
          <a:p>
            <a:pPr marL="0" indent="0">
              <a:spcBef>
                <a:spcPts val="0"/>
              </a:spcBef>
              <a:buNone/>
            </a:pPr>
            <a:r>
              <a:rPr lang="en-AU" b="1" dirty="0" smtClean="0"/>
              <a:t>providing </a:t>
            </a:r>
            <a:r>
              <a:rPr lang="en-AU" b="1" dirty="0"/>
              <a:t>explanations of the origin of modern society, </a:t>
            </a:r>
            <a:endParaRPr lang="en-AU" b="1" dirty="0" smtClean="0"/>
          </a:p>
          <a:p>
            <a:pPr marL="0" indent="0">
              <a:spcBef>
                <a:spcPts val="0"/>
              </a:spcBef>
              <a:buNone/>
            </a:pPr>
            <a:r>
              <a:rPr lang="en-AU" b="1" dirty="0" smtClean="0"/>
              <a:t>states </a:t>
            </a:r>
            <a:r>
              <a:rPr lang="en-AU" b="1" dirty="0"/>
              <a:t>and governments, and how we should react, </a:t>
            </a:r>
            <a:endParaRPr lang="en-AU" b="1" dirty="0" smtClean="0"/>
          </a:p>
          <a:p>
            <a:pPr marL="0" indent="0">
              <a:spcBef>
                <a:spcPts val="0"/>
              </a:spcBef>
              <a:buNone/>
            </a:pPr>
            <a:r>
              <a:rPr lang="en-AU" b="1" dirty="0" smtClean="0"/>
              <a:t>and </a:t>
            </a:r>
            <a:r>
              <a:rPr lang="en-AU" b="1" dirty="0"/>
              <a:t>these explanations </a:t>
            </a:r>
            <a:r>
              <a:rPr lang="en-US" b="1" dirty="0"/>
              <a:t>will be replaced only by better ones.</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57</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64736851"/>
      </p:ext>
    </p:extLst>
  </p:cSld>
  <p:clrMapOvr>
    <a:masterClrMapping/>
  </p:clrMapOvr>
  <mc:AlternateContent xmlns:mc="http://schemas.openxmlformats.org/markup-compatibility/2006" xmlns:p14="http://schemas.microsoft.com/office/powerpoint/2010/main">
    <mc:Choice Requires="p14">
      <p:transition spd="slow" p14:dur="2000" advTm="34868"/>
    </mc:Choice>
    <mc:Fallback xmlns="">
      <p:transition spd="slow" advTm="3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359" y="1647930"/>
            <a:ext cx="9388777" cy="2813539"/>
          </a:xfrm>
        </p:spPr>
        <p:txBody>
          <a:bodyPr>
            <a:normAutofit fontScale="92500"/>
          </a:bodyPr>
          <a:lstStyle/>
          <a:p>
            <a:pPr marL="0" indent="0" algn="ctr">
              <a:buNone/>
            </a:pPr>
            <a:r>
              <a:rPr lang="en-AU" sz="3600" b="1" dirty="0" smtClean="0"/>
              <a:t>So far, we have </a:t>
            </a:r>
            <a:r>
              <a:rPr lang="en-AU" sz="3600" b="1" dirty="0"/>
              <a:t>covered our theoretical and practical analysis, in philosophy, science and history. </a:t>
            </a:r>
            <a:endParaRPr lang="en-AU" sz="3600" b="1" dirty="0" smtClean="0"/>
          </a:p>
          <a:p>
            <a:pPr marL="0" indent="0" algn="ctr">
              <a:buNone/>
            </a:pPr>
            <a:r>
              <a:rPr lang="en-AU" sz="3600" b="1" dirty="0" smtClean="0"/>
              <a:t> </a:t>
            </a:r>
          </a:p>
          <a:p>
            <a:pPr marL="0" indent="0" algn="ctr">
              <a:buNone/>
            </a:pPr>
            <a:r>
              <a:rPr lang="en-AU" sz="3600" b="1" dirty="0" smtClean="0"/>
              <a:t>Now </a:t>
            </a:r>
            <a:r>
              <a:rPr lang="en-AU" sz="3600" b="1" dirty="0"/>
              <a:t>we turn </a:t>
            </a:r>
            <a:r>
              <a:rPr lang="en-AU" sz="3600" b="1" dirty="0" smtClean="0"/>
              <a:t>briefly to </a:t>
            </a:r>
            <a:r>
              <a:rPr lang="en-AU" sz="3600" b="1" dirty="0"/>
              <a:t>the means of </a:t>
            </a:r>
            <a:r>
              <a:rPr lang="en-AU" sz="3600" b="1" u="sng" dirty="0"/>
              <a:t>expression</a:t>
            </a:r>
            <a:r>
              <a:rPr lang="en-AU" sz="3600" b="1" dirty="0"/>
              <a:t>, </a:t>
            </a:r>
            <a:endParaRPr lang="en-AU" sz="3600" b="1" dirty="0" smtClean="0"/>
          </a:p>
          <a:p>
            <a:pPr marL="0" indent="0" algn="ctr">
              <a:buNone/>
            </a:pPr>
            <a:r>
              <a:rPr lang="en-AU" sz="3600" b="1" dirty="0" smtClean="0"/>
              <a:t>in </a:t>
            </a:r>
            <a:r>
              <a:rPr lang="en-AU" sz="3600" b="1" dirty="0"/>
              <a:t>religion and culture.</a:t>
            </a:r>
            <a:endParaRPr lang="en-AU" sz="3600" dirty="0"/>
          </a:p>
          <a:p>
            <a:pPr marL="0" indent="0" algn="ctr">
              <a:buNone/>
            </a:pPr>
            <a:endParaRPr lang="en-AU" sz="3600" b="1"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58</a:t>
            </a:fld>
            <a:endParaRPr lang="en-AU"/>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55943757"/>
      </p:ext>
    </p:extLst>
  </p:cSld>
  <p:clrMapOvr>
    <a:masterClrMapping/>
  </p:clrMapOvr>
  <mc:AlternateContent xmlns:mc="http://schemas.openxmlformats.org/markup-compatibility/2006" xmlns:p14="http://schemas.microsoft.com/office/powerpoint/2010/main">
    <mc:Choice Requires="p14">
      <p:transition spd="slow" p14:dur="2000" advTm="13097"/>
    </mc:Choice>
    <mc:Fallback xmlns="">
      <p:transition spd="slow" advTm="1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388" y="54673"/>
            <a:ext cx="6224398" cy="926184"/>
          </a:xfrm>
        </p:spPr>
        <p:txBody>
          <a:bodyPr>
            <a:normAutofit/>
          </a:bodyPr>
          <a:lstStyle/>
          <a:p>
            <a:r>
              <a:rPr lang="en-AU" sz="5400" b="1" dirty="0"/>
              <a:t>3</a:t>
            </a:r>
            <a:r>
              <a:rPr lang="en-AU" sz="5400" b="1" dirty="0" smtClean="0"/>
              <a:t>. Expression: Religion</a:t>
            </a:r>
            <a:endParaRPr lang="en-AU" sz="5400" dirty="0"/>
          </a:p>
        </p:txBody>
      </p:sp>
      <p:sp>
        <p:nvSpPr>
          <p:cNvPr id="3" name="Content Placeholder 2"/>
          <p:cNvSpPr>
            <a:spLocks noGrp="1"/>
          </p:cNvSpPr>
          <p:nvPr>
            <p:ph idx="1"/>
          </p:nvPr>
        </p:nvSpPr>
        <p:spPr>
          <a:xfrm>
            <a:off x="567559" y="1075641"/>
            <a:ext cx="11025351" cy="5566459"/>
          </a:xfrm>
        </p:spPr>
        <p:txBody>
          <a:bodyPr>
            <a:normAutofit fontScale="77500" lnSpcReduction="20000"/>
          </a:bodyPr>
          <a:lstStyle/>
          <a:p>
            <a:pPr marL="0" indent="0">
              <a:spcBef>
                <a:spcPts val="2400"/>
              </a:spcBef>
              <a:buNone/>
            </a:pPr>
            <a:r>
              <a:rPr lang="en-US" sz="3600" b="1" dirty="0" smtClean="0"/>
              <a:t>	What </a:t>
            </a:r>
            <a:r>
              <a:rPr lang="en-US" sz="3600" b="1" dirty="0"/>
              <a:t>we Consider </a:t>
            </a:r>
          </a:p>
          <a:p>
            <a:pPr marL="1620000" indent="0">
              <a:buNone/>
            </a:pPr>
            <a:r>
              <a:rPr lang="en-US" sz="3000" dirty="0" smtClean="0"/>
              <a:t>	All </a:t>
            </a:r>
            <a:r>
              <a:rPr lang="en-US" sz="3000" dirty="0"/>
              <a:t>major religions have their hypocrites and socialites, </a:t>
            </a:r>
            <a:endParaRPr lang="en-US" sz="3000" dirty="0" smtClean="0"/>
          </a:p>
          <a:p>
            <a:pPr marL="1620000" indent="0">
              <a:buNone/>
            </a:pPr>
            <a:r>
              <a:rPr lang="en-US" sz="3000" dirty="0" smtClean="0"/>
              <a:t>	innocents</a:t>
            </a:r>
            <a:r>
              <a:rPr lang="en-US" sz="3000" dirty="0"/>
              <a:t>, and sophisticates , </a:t>
            </a:r>
            <a:endParaRPr lang="en-US" sz="3000" dirty="0" smtClean="0"/>
          </a:p>
          <a:p>
            <a:pPr marL="1620000" indent="0">
              <a:buNone/>
            </a:pPr>
            <a:r>
              <a:rPr lang="en-US" sz="3000" dirty="0"/>
              <a:t>	</a:t>
            </a:r>
            <a:r>
              <a:rPr lang="en-US" sz="3000" dirty="0" smtClean="0"/>
              <a:t>oppressors</a:t>
            </a:r>
            <a:r>
              <a:rPr lang="en-US" sz="3000" dirty="0"/>
              <a:t>, saints and liberators, </a:t>
            </a:r>
            <a:endParaRPr lang="en-US" sz="3000" dirty="0" smtClean="0"/>
          </a:p>
          <a:p>
            <a:pPr marL="1620000" indent="0">
              <a:buNone/>
            </a:pPr>
            <a:r>
              <a:rPr lang="en-US" sz="3000" dirty="0" smtClean="0"/>
              <a:t>	fundamentalists</a:t>
            </a:r>
            <a:r>
              <a:rPr lang="en-US" sz="3000" dirty="0"/>
              <a:t>, traditionalists and liberals, </a:t>
            </a:r>
            <a:endParaRPr lang="en-US" sz="3000" dirty="0" smtClean="0"/>
          </a:p>
          <a:p>
            <a:pPr marL="1620000" indent="0">
              <a:buNone/>
            </a:pPr>
            <a:r>
              <a:rPr lang="en-US" sz="3000" dirty="0" smtClean="0"/>
              <a:t>	warmongers </a:t>
            </a:r>
            <a:r>
              <a:rPr lang="en-US" sz="3000" dirty="0"/>
              <a:t>and </a:t>
            </a:r>
            <a:r>
              <a:rPr lang="en-US" sz="3000" dirty="0" smtClean="0"/>
              <a:t>evangelists.</a:t>
            </a:r>
            <a:endParaRPr lang="en-AU" sz="3000" dirty="0" smtClean="0"/>
          </a:p>
          <a:p>
            <a:pPr marL="0" indent="0">
              <a:spcAft>
                <a:spcPts val="1800"/>
              </a:spcAft>
              <a:buNone/>
            </a:pPr>
            <a:r>
              <a:rPr lang="en-AU" sz="3600" dirty="0" smtClean="0"/>
              <a:t>We </a:t>
            </a:r>
            <a:r>
              <a:rPr lang="en-AU" sz="3600" dirty="0"/>
              <a:t>need to move on to a more sophisticated understanding of religion.  </a:t>
            </a:r>
            <a:endParaRPr lang="en-AU" sz="3000" dirty="0"/>
          </a:p>
          <a:p>
            <a:pPr marL="0" indent="0">
              <a:buNone/>
            </a:pPr>
            <a:r>
              <a:rPr lang="en-US" sz="3400" dirty="0"/>
              <a:t>For many people, religion is mostly about accepting a set of beliefs.  </a:t>
            </a:r>
            <a:endParaRPr lang="en-US" sz="3400" dirty="0" smtClean="0"/>
          </a:p>
          <a:p>
            <a:pPr marL="0" indent="0">
              <a:buNone/>
            </a:pPr>
            <a:r>
              <a:rPr lang="en-US" sz="3400" dirty="0" smtClean="0"/>
              <a:t>For </a:t>
            </a:r>
            <a:r>
              <a:rPr lang="en-US" sz="3400" dirty="0"/>
              <a:t>others, religion is more about rituals and practices or behavioural guidelines</a:t>
            </a:r>
            <a:r>
              <a:rPr lang="en-US" sz="3400" dirty="0" smtClean="0"/>
              <a:t>.</a:t>
            </a:r>
            <a:endParaRPr lang="en-AU" sz="3400" dirty="0"/>
          </a:p>
          <a:p>
            <a:pPr marL="0" indent="0">
              <a:spcBef>
                <a:spcPts val="1800"/>
              </a:spcBef>
              <a:buNone/>
            </a:pPr>
            <a:r>
              <a:rPr lang="en-AU" sz="3600" dirty="0"/>
              <a:t>Religion is humanity’s attempt to find meaning and purpose, appealing to our connectedness and innate caring.  It’s about our “ultimate concerns”, what we care about most, guiding how we live.</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59</a:t>
            </a:fld>
            <a:endParaRPr lang="en-AU"/>
          </a:p>
        </p:txBody>
      </p:sp>
      <p:sp>
        <p:nvSpPr>
          <p:cNvPr id="9" name="Date Placeholder 8"/>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14490766"/>
      </p:ext>
    </p:extLst>
  </p:cSld>
  <p:clrMapOvr>
    <a:masterClrMapping/>
  </p:clrMapOvr>
  <mc:AlternateContent xmlns:mc="http://schemas.openxmlformats.org/markup-compatibility/2006" xmlns:p14="http://schemas.microsoft.com/office/powerpoint/2010/main">
    <mc:Choice Requires="p14">
      <p:transition spd="slow" p14:dur="2000" advTm="47070"/>
    </mc:Choice>
    <mc:Fallback xmlns="">
      <p:transition spd="slow" advTm="4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61" y="0"/>
            <a:ext cx="5004304" cy="924339"/>
          </a:xfrm>
        </p:spPr>
        <p:txBody>
          <a:bodyPr>
            <a:normAutofit fontScale="90000"/>
          </a:bodyPr>
          <a:lstStyle/>
          <a:p>
            <a:r>
              <a:rPr lang="en-US" b="1" dirty="0" smtClean="0"/>
              <a:t/>
            </a:r>
            <a:br>
              <a:rPr lang="en-US" b="1" dirty="0" smtClean="0"/>
            </a:br>
            <a:r>
              <a:rPr lang="en-US" sz="3600" b="1" dirty="0" smtClean="0">
                <a:latin typeface="+mn-lt"/>
              </a:rPr>
              <a:t>Alternative Perspectives (2)</a:t>
            </a:r>
            <a:endParaRPr lang="en-AU" sz="3600" b="1" dirty="0">
              <a:latin typeface="+mn-lt"/>
            </a:endParaRPr>
          </a:p>
        </p:txBody>
      </p:sp>
      <p:sp>
        <p:nvSpPr>
          <p:cNvPr id="3" name="Content Placeholder 2"/>
          <p:cNvSpPr>
            <a:spLocks noGrp="1"/>
          </p:cNvSpPr>
          <p:nvPr>
            <p:ph idx="1"/>
          </p:nvPr>
        </p:nvSpPr>
        <p:spPr>
          <a:xfrm>
            <a:off x="578069" y="1018370"/>
            <a:ext cx="10573635" cy="5703106"/>
          </a:xfrm>
        </p:spPr>
        <p:txBody>
          <a:bodyPr>
            <a:normAutofit fontScale="92500" lnSpcReduction="10000"/>
          </a:bodyPr>
          <a:lstStyle/>
          <a:p>
            <a:pPr marL="0" indent="0">
              <a:buNone/>
            </a:pPr>
            <a:r>
              <a:rPr lang="en-AU" sz="3900" b="1" dirty="0" smtClean="0"/>
              <a:t>Wittgenstein</a:t>
            </a:r>
            <a:r>
              <a:rPr lang="en-US" dirty="0" smtClean="0"/>
              <a:t>:</a:t>
            </a:r>
            <a:endParaRPr lang="en-AU" dirty="0" smtClean="0"/>
          </a:p>
          <a:p>
            <a:r>
              <a:rPr lang="en-AU" dirty="0"/>
              <a:t>initially </a:t>
            </a:r>
            <a:r>
              <a:rPr lang="en-AU" dirty="0" smtClean="0"/>
              <a:t>talked of language </a:t>
            </a:r>
            <a:r>
              <a:rPr lang="en-AU" dirty="0"/>
              <a:t>as pictures that can be </a:t>
            </a:r>
            <a:r>
              <a:rPr lang="en-AU" dirty="0" smtClean="0"/>
              <a:t>linked to </a:t>
            </a:r>
            <a:r>
              <a:rPr lang="en-AU" dirty="0"/>
              <a:t>reality</a:t>
            </a:r>
            <a:r>
              <a:rPr lang="en-AU" dirty="0" smtClean="0"/>
              <a:t>.</a:t>
            </a:r>
            <a:endParaRPr lang="en-AU" dirty="0"/>
          </a:p>
          <a:p>
            <a:r>
              <a:rPr lang="en-AU" dirty="0" smtClean="0"/>
              <a:t>He thought </a:t>
            </a:r>
            <a:r>
              <a:rPr lang="en-AU" dirty="0"/>
              <a:t>sentences about ethical or aesthetic matters had no associated “picture” and hence were meaningless:</a:t>
            </a:r>
            <a:endParaRPr lang="en-AU" dirty="0" smtClean="0"/>
          </a:p>
          <a:p>
            <a:pPr marL="0" indent="0">
              <a:buNone/>
            </a:pPr>
            <a:r>
              <a:rPr lang="en-AU" dirty="0" smtClean="0"/>
              <a:t>   “</a:t>
            </a:r>
            <a:r>
              <a:rPr lang="en-AU" i="1" dirty="0"/>
              <a:t>Whereof one cannot speak</a:t>
            </a:r>
            <a:r>
              <a:rPr lang="en-AU" dirty="0"/>
              <a:t>, </a:t>
            </a:r>
            <a:r>
              <a:rPr lang="en-AU" i="1" dirty="0"/>
              <a:t>thereof one must be silent.</a:t>
            </a:r>
            <a:r>
              <a:rPr lang="en-AU" dirty="0"/>
              <a:t>”  </a:t>
            </a:r>
            <a:endParaRPr lang="en-AU" dirty="0" smtClean="0"/>
          </a:p>
          <a:p>
            <a:r>
              <a:rPr lang="en-AU" dirty="0" smtClean="0"/>
              <a:t>To him then, we couldn’t </a:t>
            </a:r>
            <a:r>
              <a:rPr lang="en-AU" dirty="0"/>
              <a:t>even </a:t>
            </a:r>
            <a:r>
              <a:rPr lang="en-AU" u="sng" dirty="0"/>
              <a:t>talk</a:t>
            </a:r>
            <a:r>
              <a:rPr lang="en-AU" dirty="0"/>
              <a:t> about values</a:t>
            </a:r>
            <a:r>
              <a:rPr lang="en-AU" dirty="0" smtClean="0"/>
              <a:t>.</a:t>
            </a:r>
          </a:p>
          <a:p>
            <a:pPr marL="0" indent="0">
              <a:buNone/>
            </a:pPr>
            <a:r>
              <a:rPr lang="en-AU" sz="3900" b="1" dirty="0"/>
              <a:t>Hard core materialists and sceptics</a:t>
            </a:r>
            <a:r>
              <a:rPr lang="en-US" sz="3900" b="1" dirty="0"/>
              <a:t>:</a:t>
            </a:r>
            <a:endParaRPr lang="en-AU" sz="3900" b="1" dirty="0"/>
          </a:p>
          <a:p>
            <a:r>
              <a:rPr lang="en-AU" dirty="0"/>
              <a:t>seem to doubt that values exist.</a:t>
            </a:r>
          </a:p>
          <a:p>
            <a:pPr marL="0" indent="0">
              <a:buNone/>
            </a:pPr>
            <a:r>
              <a:rPr lang="en-AU" sz="3900" b="1" dirty="0"/>
              <a:t>Post modernists:</a:t>
            </a:r>
          </a:p>
          <a:p>
            <a:r>
              <a:rPr lang="en-AU" dirty="0"/>
              <a:t>decry any attempt at generating </a:t>
            </a:r>
            <a:r>
              <a:rPr lang="en-AU" dirty="0" smtClean="0"/>
              <a:t>a universal truth, or values </a:t>
            </a:r>
            <a:r>
              <a:rPr lang="en-AU" dirty="0"/>
              <a:t>or a grand </a:t>
            </a:r>
            <a:r>
              <a:rPr lang="en-AU" dirty="0" smtClean="0"/>
              <a:t>narrative, </a:t>
            </a:r>
            <a:r>
              <a:rPr lang="en-AU" dirty="0"/>
              <a:t>as a form of imperialist oppression</a:t>
            </a:r>
            <a:r>
              <a:rPr lang="en-AU"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42921896"/>
      </p:ext>
    </p:extLst>
  </p:cSld>
  <p:clrMapOvr>
    <a:masterClrMapping/>
  </p:clrMapOvr>
  <mc:AlternateContent xmlns:mc="http://schemas.openxmlformats.org/markup-compatibility/2006" xmlns:p14="http://schemas.microsoft.com/office/powerpoint/2010/main">
    <mc:Choice Requires="p14">
      <p:transition spd="slow" p14:dur="2000" advTm="41612"/>
    </mc:Choice>
    <mc:Fallback xmlns="">
      <p:transition spd="slow" advTm="4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388" y="215225"/>
            <a:ext cx="4503544" cy="669358"/>
          </a:xfrm>
        </p:spPr>
        <p:txBody>
          <a:bodyPr>
            <a:normAutofit/>
          </a:bodyPr>
          <a:lstStyle/>
          <a:p>
            <a:r>
              <a:rPr lang="en-AU" b="1" dirty="0" smtClean="0">
                <a:latin typeface="+mn-lt"/>
              </a:rPr>
              <a:t>The Structure of Religion</a:t>
            </a:r>
            <a:endParaRPr lang="en-AU" dirty="0">
              <a:latin typeface="+mn-lt"/>
            </a:endParaRPr>
          </a:p>
        </p:txBody>
      </p:sp>
      <p:sp>
        <p:nvSpPr>
          <p:cNvPr id="3" name="Content Placeholder 2"/>
          <p:cNvSpPr>
            <a:spLocks noGrp="1"/>
          </p:cNvSpPr>
          <p:nvPr>
            <p:ph idx="1"/>
          </p:nvPr>
        </p:nvSpPr>
        <p:spPr>
          <a:xfrm>
            <a:off x="913781" y="852097"/>
            <a:ext cx="10689640" cy="5667046"/>
          </a:xfrm>
        </p:spPr>
        <p:txBody>
          <a:bodyPr>
            <a:normAutofit lnSpcReduction="10000"/>
          </a:bodyPr>
          <a:lstStyle/>
          <a:p>
            <a:pPr marL="0" indent="0">
              <a:buNone/>
            </a:pPr>
            <a:r>
              <a:rPr lang="en-AU" sz="3600" dirty="0" smtClean="0"/>
              <a:t>There </a:t>
            </a:r>
            <a:r>
              <a:rPr lang="en-AU" sz="3600" dirty="0"/>
              <a:t>are major differences between and within religions, but they have a common structure:</a:t>
            </a:r>
          </a:p>
          <a:p>
            <a:r>
              <a:rPr lang="en-AU" sz="3000" dirty="0" smtClean="0"/>
              <a:t>an </a:t>
            </a:r>
            <a:r>
              <a:rPr lang="en-AU" sz="3000" dirty="0"/>
              <a:t>explanation of our origins, a paradise lost, suffering, and why were are in need of help;</a:t>
            </a:r>
          </a:p>
          <a:p>
            <a:r>
              <a:rPr lang="en-AU" sz="3000" dirty="0" smtClean="0"/>
              <a:t>rules </a:t>
            </a:r>
            <a:r>
              <a:rPr lang="en-AU" sz="3000" dirty="0"/>
              <a:t>or guidelines for behaviour, to reduce suffering or g</a:t>
            </a:r>
            <a:r>
              <a:rPr lang="en-AU" sz="3000" dirty="0" smtClean="0"/>
              <a:t>ain </a:t>
            </a:r>
            <a:r>
              <a:rPr lang="en-AU" sz="3000" dirty="0"/>
              <a:t>redemption; </a:t>
            </a:r>
          </a:p>
          <a:p>
            <a:r>
              <a:rPr lang="en-AU" sz="3000" dirty="0" smtClean="0"/>
              <a:t>sources </a:t>
            </a:r>
            <a:r>
              <a:rPr lang="en-AU" sz="3000" dirty="0"/>
              <a:t>of inspiration, exemplary models, </a:t>
            </a:r>
            <a:r>
              <a:rPr lang="en-AU" sz="3000" dirty="0" smtClean="0"/>
              <a:t>as </a:t>
            </a:r>
            <a:r>
              <a:rPr lang="en-AU" sz="3000" dirty="0"/>
              <a:t>prophets or teachers;</a:t>
            </a:r>
          </a:p>
          <a:p>
            <a:pPr marL="0" indent="0">
              <a:buNone/>
            </a:pPr>
            <a:r>
              <a:rPr lang="en-AU" sz="3600" dirty="0"/>
              <a:t>and these form a grand narrative, providing values, meaning and purpose.  </a:t>
            </a:r>
          </a:p>
          <a:p>
            <a:pPr marL="0" indent="0">
              <a:buNone/>
            </a:pPr>
            <a:r>
              <a:rPr lang="en-AU" sz="3600" dirty="0" smtClean="0"/>
              <a:t>This structure is found in </a:t>
            </a:r>
            <a:r>
              <a:rPr lang="en-AU" sz="3600" dirty="0"/>
              <a:t>indigenous and modern cultures, in the East and the West.  </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60</a:t>
            </a:fld>
            <a:endParaRPr lang="en-AU"/>
          </a:p>
        </p:txBody>
      </p:sp>
      <p:sp>
        <p:nvSpPr>
          <p:cNvPr id="9" name="Date Placeholder 8"/>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5917823"/>
      </p:ext>
    </p:extLst>
  </p:cSld>
  <p:clrMapOvr>
    <a:masterClrMapping/>
  </p:clrMapOvr>
  <mc:AlternateContent xmlns:mc="http://schemas.openxmlformats.org/markup-compatibility/2006" xmlns:p14="http://schemas.microsoft.com/office/powerpoint/2010/main">
    <mc:Choice Requires="p14">
      <p:transition spd="slow" p14:dur="2000" advTm="39644"/>
    </mc:Choice>
    <mc:Fallback xmlns="">
      <p:transition spd="slow" advTm="3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211274"/>
            <a:ext cx="3989026" cy="631596"/>
          </a:xfrm>
        </p:spPr>
        <p:txBody>
          <a:bodyPr>
            <a:normAutofit fontScale="90000"/>
          </a:bodyPr>
          <a:lstStyle/>
          <a:p>
            <a:r>
              <a:rPr lang="en-US" b="1" dirty="0" smtClean="0"/>
              <a:t/>
            </a:r>
            <a:br>
              <a:rPr lang="en-US" b="1" dirty="0" smtClean="0"/>
            </a:br>
            <a:r>
              <a:rPr lang="en-US" sz="4000" b="1" i="1" dirty="0" smtClean="0">
                <a:latin typeface="+mn-lt"/>
              </a:rPr>
              <a:t>What we Value</a:t>
            </a:r>
            <a:endParaRPr lang="en-AU" sz="4000" b="1" i="1" dirty="0">
              <a:latin typeface="+mn-lt"/>
            </a:endParaRPr>
          </a:p>
        </p:txBody>
      </p:sp>
      <p:sp>
        <p:nvSpPr>
          <p:cNvPr id="3" name="Content Placeholder 2"/>
          <p:cNvSpPr>
            <a:spLocks noGrp="1"/>
          </p:cNvSpPr>
          <p:nvPr>
            <p:ph idx="1"/>
          </p:nvPr>
        </p:nvSpPr>
        <p:spPr>
          <a:xfrm>
            <a:off x="705679" y="934497"/>
            <a:ext cx="11152340" cy="5535877"/>
          </a:xfrm>
        </p:spPr>
        <p:txBody>
          <a:bodyPr>
            <a:normAutofit fontScale="85000" lnSpcReduction="20000"/>
          </a:bodyPr>
          <a:lstStyle/>
          <a:p>
            <a:pPr marL="0" indent="0">
              <a:buNone/>
            </a:pPr>
            <a:r>
              <a:rPr lang="en-AU" sz="3600" dirty="0" smtClean="0"/>
              <a:t>How </a:t>
            </a:r>
            <a:r>
              <a:rPr lang="en-AU" sz="3600" dirty="0"/>
              <a:t>we choose to interpret sacred texts, </a:t>
            </a:r>
            <a:r>
              <a:rPr lang="en-AU" sz="3600" dirty="0" smtClean="0"/>
              <a:t>literally, </a:t>
            </a:r>
            <a:r>
              <a:rPr lang="en-AU" sz="3600" dirty="0"/>
              <a:t>or as </a:t>
            </a:r>
            <a:r>
              <a:rPr lang="en-AU" sz="3600" dirty="0" smtClean="0"/>
              <a:t>allegories, or as fairy tales, </a:t>
            </a:r>
            <a:r>
              <a:rPr lang="en-AU" sz="3600" b="1" dirty="0" smtClean="0"/>
              <a:t>reflects </a:t>
            </a:r>
            <a:r>
              <a:rPr lang="en-AU" sz="3600" dirty="0"/>
              <a:t>our</a:t>
            </a:r>
            <a:r>
              <a:rPr lang="en-AU" sz="3600" b="1" dirty="0"/>
              <a:t> </a:t>
            </a:r>
            <a:r>
              <a:rPr lang="en-AU" sz="3600" b="1" dirty="0" smtClean="0"/>
              <a:t>pre-existing </a:t>
            </a:r>
            <a:r>
              <a:rPr lang="en-AU" sz="3600" b="1" dirty="0"/>
              <a:t>values</a:t>
            </a:r>
            <a:r>
              <a:rPr lang="en-AU" sz="3600" dirty="0"/>
              <a:t>.</a:t>
            </a:r>
            <a:endParaRPr lang="en-AU" sz="3600" dirty="0" smtClean="0"/>
          </a:p>
          <a:p>
            <a:pPr marL="0" indent="0">
              <a:buNone/>
            </a:pPr>
            <a:r>
              <a:rPr lang="en-AU" sz="3600" dirty="0" smtClean="0"/>
              <a:t>Religion </a:t>
            </a:r>
            <a:r>
              <a:rPr lang="en-AU" sz="3600" dirty="0"/>
              <a:t>is not the </a:t>
            </a:r>
            <a:r>
              <a:rPr lang="en-AU" sz="3600" i="1" dirty="0"/>
              <a:t>source</a:t>
            </a:r>
            <a:r>
              <a:rPr lang="en-AU" sz="3600" dirty="0"/>
              <a:t> of value but provides examples of how to express our values, in various rituals but mostly in </a:t>
            </a:r>
            <a:r>
              <a:rPr lang="en-AU" sz="3600" dirty="0" smtClean="0"/>
              <a:t>narratives, </a:t>
            </a:r>
            <a:r>
              <a:rPr lang="en-AU" sz="3600" dirty="0" err="1" smtClean="0"/>
              <a:t>eg</a:t>
            </a:r>
            <a:r>
              <a:rPr lang="en-AU" sz="3600" dirty="0" smtClean="0"/>
              <a:t>:</a:t>
            </a:r>
          </a:p>
          <a:p>
            <a:r>
              <a:rPr lang="en-AU" sz="3600" dirty="0"/>
              <a:t>Hindu epics such as the </a:t>
            </a:r>
            <a:r>
              <a:rPr lang="en-AU" sz="3600" i="1" dirty="0"/>
              <a:t>Mahabharata</a:t>
            </a:r>
            <a:r>
              <a:rPr lang="en-AU" sz="3600" dirty="0"/>
              <a:t> and the </a:t>
            </a:r>
            <a:r>
              <a:rPr lang="en-AU" sz="3600" i="1" dirty="0" smtClean="0"/>
              <a:t>Ramayana</a:t>
            </a:r>
            <a:r>
              <a:rPr lang="en-AU" sz="3600" dirty="0" smtClean="0"/>
              <a:t>,</a:t>
            </a:r>
            <a:endParaRPr lang="en-AU" sz="3600" dirty="0"/>
          </a:p>
          <a:p>
            <a:r>
              <a:rPr lang="en-AU" sz="3600" dirty="0" smtClean="0"/>
              <a:t>Christian </a:t>
            </a:r>
            <a:r>
              <a:rPr lang="en-AU" sz="3600" dirty="0"/>
              <a:t>parables such as </a:t>
            </a:r>
            <a:r>
              <a:rPr lang="en-AU" sz="3600" i="1" dirty="0"/>
              <a:t>The Good Samaritan</a:t>
            </a:r>
            <a:r>
              <a:rPr lang="en-AU" sz="3600" dirty="0"/>
              <a:t>, </a:t>
            </a:r>
            <a:r>
              <a:rPr lang="en-AU" sz="3600" dirty="0" smtClean="0"/>
              <a:t>and </a:t>
            </a:r>
          </a:p>
          <a:p>
            <a:r>
              <a:rPr lang="en-AU" sz="3600" dirty="0" smtClean="0"/>
              <a:t>Muslim </a:t>
            </a:r>
            <a:r>
              <a:rPr lang="en-AU" sz="3600" dirty="0"/>
              <a:t>hadith – brief stories of Mohammed’s actions or </a:t>
            </a:r>
            <a:r>
              <a:rPr lang="en-AU" sz="3600" dirty="0" smtClean="0"/>
              <a:t>sayings.</a:t>
            </a:r>
            <a:endParaRPr lang="en-AU" sz="3600" dirty="0"/>
          </a:p>
          <a:p>
            <a:pPr marL="0" indent="0">
              <a:buNone/>
            </a:pPr>
            <a:r>
              <a:rPr lang="en-AU" sz="3600" dirty="0" smtClean="0"/>
              <a:t>Religions </a:t>
            </a:r>
            <a:r>
              <a:rPr lang="en-AU" sz="3600" dirty="0"/>
              <a:t>provide models of community engagement and service that we can use and improve.</a:t>
            </a:r>
          </a:p>
          <a:p>
            <a:pPr marL="0" indent="0">
              <a:buNone/>
            </a:pPr>
            <a:r>
              <a:rPr lang="en-AU" sz="3600" dirty="0"/>
              <a:t>Some ways to express values have arisen in religious contexts.  </a:t>
            </a:r>
            <a:r>
              <a:rPr lang="en-AU" sz="3600" dirty="0" err="1"/>
              <a:t>Eg</a:t>
            </a:r>
            <a:r>
              <a:rPr lang="en-AU" sz="3600" dirty="0"/>
              <a:t>:</a:t>
            </a:r>
          </a:p>
          <a:p>
            <a:r>
              <a:rPr lang="en-AU" sz="3600" i="1" dirty="0"/>
              <a:t>derived</a:t>
            </a:r>
            <a:r>
              <a:rPr lang="en-AU" sz="3600" dirty="0"/>
              <a:t> values: 		</a:t>
            </a:r>
            <a:r>
              <a:rPr lang="en-AU" sz="3600" dirty="0" smtClean="0"/>
              <a:t>in </a:t>
            </a:r>
            <a:r>
              <a:rPr lang="en-AU" sz="3600" i="1" dirty="0" smtClean="0"/>
              <a:t>struggle and service</a:t>
            </a:r>
            <a:r>
              <a:rPr lang="en-AU" sz="3600" dirty="0"/>
              <a:t>;</a:t>
            </a:r>
          </a:p>
          <a:p>
            <a:r>
              <a:rPr lang="en-AU" sz="3600" i="1" dirty="0"/>
              <a:t>effecting</a:t>
            </a:r>
            <a:r>
              <a:rPr lang="en-AU" sz="3600" dirty="0"/>
              <a:t> values:	</a:t>
            </a:r>
            <a:r>
              <a:rPr lang="en-AU" sz="3600" dirty="0" smtClean="0"/>
              <a:t>in </a:t>
            </a:r>
            <a:r>
              <a:rPr lang="en-AU" sz="3600" i="1" dirty="0" smtClean="0"/>
              <a:t>narratives </a:t>
            </a:r>
            <a:r>
              <a:rPr lang="en-AU" sz="3600" dirty="0"/>
              <a:t>– stories, parables, hadiths, etc</a:t>
            </a:r>
            <a:r>
              <a:rPr lang="en-AU" sz="3600" dirty="0" smtClean="0"/>
              <a:t>.</a:t>
            </a:r>
            <a:endParaRPr lang="en-AU" sz="36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61</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73587576"/>
      </p:ext>
    </p:extLst>
  </p:cSld>
  <p:clrMapOvr>
    <a:masterClrMapping/>
  </p:clrMapOvr>
  <mc:AlternateContent xmlns:mc="http://schemas.openxmlformats.org/markup-compatibility/2006" xmlns:p14="http://schemas.microsoft.com/office/powerpoint/2010/main">
    <mc:Choice Requires="p14">
      <p:transition spd="slow" p14:dur="2000" advTm="57695"/>
    </mc:Choice>
    <mc:Fallback xmlns="">
      <p:transition spd="slow" advTm="5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290716"/>
            <a:ext cx="3371342" cy="631596"/>
          </a:xfrm>
        </p:spPr>
        <p:txBody>
          <a:bodyPr>
            <a:normAutofit fontScale="90000"/>
          </a:bodyPr>
          <a:lstStyle/>
          <a:p>
            <a:r>
              <a:rPr lang="en-US" b="1" dirty="0" smtClean="0"/>
              <a:t/>
            </a:r>
            <a:br>
              <a:rPr lang="en-US" b="1" dirty="0" smtClean="0"/>
            </a:br>
            <a:r>
              <a:rPr lang="en-US" sz="4000" b="1" i="1" dirty="0" smtClean="0">
                <a:latin typeface="+mn-lt"/>
              </a:rPr>
              <a:t>What we Feel</a:t>
            </a:r>
            <a:endParaRPr lang="en-AU" sz="4000" b="1" dirty="0">
              <a:latin typeface="+mn-lt"/>
            </a:endParaRPr>
          </a:p>
        </p:txBody>
      </p:sp>
      <p:sp>
        <p:nvSpPr>
          <p:cNvPr id="3" name="Content Placeholder 2"/>
          <p:cNvSpPr>
            <a:spLocks noGrp="1"/>
          </p:cNvSpPr>
          <p:nvPr>
            <p:ph idx="1"/>
          </p:nvPr>
        </p:nvSpPr>
        <p:spPr>
          <a:xfrm>
            <a:off x="703385" y="1095270"/>
            <a:ext cx="10912510" cy="5164853"/>
          </a:xfrm>
        </p:spPr>
        <p:txBody>
          <a:bodyPr>
            <a:normAutofit/>
          </a:bodyPr>
          <a:lstStyle/>
          <a:p>
            <a:pPr marL="0" indent="0">
              <a:buNone/>
            </a:pPr>
            <a:r>
              <a:rPr lang="en-AU" dirty="0" smtClean="0"/>
              <a:t>Wisdom </a:t>
            </a:r>
            <a:r>
              <a:rPr lang="en-AU" dirty="0"/>
              <a:t>can be found in selected religious stories regardless of whether they are historically true or scientifically valid. </a:t>
            </a:r>
          </a:p>
          <a:p>
            <a:pPr marL="0" indent="0">
              <a:buNone/>
            </a:pPr>
            <a:r>
              <a:rPr lang="en-AU" dirty="0"/>
              <a:t>We must calmly acknowledge and </a:t>
            </a:r>
            <a:r>
              <a:rPr lang="en-AU" b="1" dirty="0"/>
              <a:t>take from each religion whatever wisdom it offers and discard the rest</a:t>
            </a:r>
            <a:r>
              <a:rPr lang="en-AU" dirty="0" smtClean="0"/>
              <a:t>.</a:t>
            </a:r>
          </a:p>
          <a:p>
            <a:pPr marL="0" indent="0">
              <a:buNone/>
            </a:pPr>
            <a:endParaRPr lang="en-AU" b="1" dirty="0"/>
          </a:p>
          <a:p>
            <a:pPr marL="720000" indent="0">
              <a:buNone/>
            </a:pPr>
            <a:r>
              <a:rPr lang="en-AU" b="1" dirty="0" smtClean="0"/>
              <a:t>The </a:t>
            </a:r>
            <a:r>
              <a:rPr lang="en-AU" b="1" dirty="0"/>
              <a:t>best of religion adds richness and depth </a:t>
            </a:r>
            <a:endParaRPr lang="en-AU" b="1" dirty="0" smtClean="0"/>
          </a:p>
          <a:p>
            <a:pPr marL="720000" indent="0">
              <a:spcBef>
                <a:spcPts val="0"/>
              </a:spcBef>
              <a:buNone/>
            </a:pPr>
            <a:r>
              <a:rPr lang="en-AU" b="1" dirty="0" smtClean="0"/>
              <a:t>to </a:t>
            </a:r>
            <a:r>
              <a:rPr lang="en-AU" b="1" dirty="0"/>
              <a:t>our universal narrative and our part in it, and </a:t>
            </a:r>
            <a:endParaRPr lang="en-AU" b="1" dirty="0" smtClean="0"/>
          </a:p>
          <a:p>
            <a:pPr marL="720000" indent="0">
              <a:spcBef>
                <a:spcPts val="0"/>
              </a:spcBef>
              <a:buNone/>
            </a:pPr>
            <a:r>
              <a:rPr lang="en-AU" b="1" dirty="0" smtClean="0"/>
              <a:t>improving </a:t>
            </a:r>
            <a:r>
              <a:rPr lang="en-AU" b="1" dirty="0"/>
              <a:t>our understanding of religion </a:t>
            </a:r>
            <a:r>
              <a:rPr lang="en-AU" b="1" dirty="0" smtClean="0"/>
              <a:t>enables us </a:t>
            </a:r>
          </a:p>
          <a:p>
            <a:pPr marL="720000" indent="0">
              <a:spcBef>
                <a:spcPts val="0"/>
              </a:spcBef>
              <a:buNone/>
            </a:pPr>
            <a:r>
              <a:rPr lang="en-AU" b="1" dirty="0" smtClean="0"/>
              <a:t>to be better, more tolerant </a:t>
            </a:r>
            <a:r>
              <a:rPr lang="en-AU" b="1" dirty="0"/>
              <a:t>people.</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62</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1730327"/>
      </p:ext>
    </p:extLst>
  </p:cSld>
  <p:clrMapOvr>
    <a:masterClrMapping/>
  </p:clrMapOvr>
  <mc:AlternateContent xmlns:mc="http://schemas.openxmlformats.org/markup-compatibility/2006" xmlns:p14="http://schemas.microsoft.com/office/powerpoint/2010/main">
    <mc:Choice Requires="p14">
      <p:transition spd="slow" p14:dur="2000" advTm="30630"/>
    </mc:Choice>
    <mc:Fallback xmlns="">
      <p:transition spd="slow" advTm="30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521" y="-1"/>
            <a:ext cx="9502619" cy="863781"/>
          </a:xfrm>
        </p:spPr>
        <p:txBody>
          <a:bodyPr>
            <a:normAutofit fontScale="90000"/>
          </a:bodyPr>
          <a:lstStyle/>
          <a:p>
            <a:r>
              <a:rPr lang="en-AU" sz="5400" b="1" dirty="0"/>
              <a:t>5</a:t>
            </a:r>
            <a:r>
              <a:rPr lang="en-AU" sz="5400" b="1" dirty="0" smtClean="0"/>
              <a:t>. Expression: Art, Media and Culture</a:t>
            </a:r>
            <a:endParaRPr lang="en-AU" sz="5400" dirty="0"/>
          </a:p>
        </p:txBody>
      </p:sp>
      <p:sp>
        <p:nvSpPr>
          <p:cNvPr id="3" name="Content Placeholder 2"/>
          <p:cNvSpPr>
            <a:spLocks noGrp="1"/>
          </p:cNvSpPr>
          <p:nvPr>
            <p:ph idx="1"/>
          </p:nvPr>
        </p:nvSpPr>
        <p:spPr>
          <a:xfrm>
            <a:off x="492027" y="1248419"/>
            <a:ext cx="10953945" cy="4619818"/>
          </a:xfrm>
        </p:spPr>
        <p:txBody>
          <a:bodyPr>
            <a:normAutofit fontScale="70000" lnSpcReduction="20000"/>
          </a:bodyPr>
          <a:lstStyle/>
          <a:p>
            <a:pPr marL="0" indent="0">
              <a:buNone/>
            </a:pPr>
            <a:r>
              <a:rPr lang="en-AU" sz="4000" dirty="0"/>
              <a:t>We are all affected by the culture(s) we grow up </a:t>
            </a:r>
            <a:r>
              <a:rPr lang="en-AU" sz="4000" dirty="0" smtClean="0"/>
              <a:t>in, and </a:t>
            </a:r>
            <a:r>
              <a:rPr lang="en-AU" sz="4000" dirty="0"/>
              <a:t>live in.  </a:t>
            </a:r>
            <a:endParaRPr lang="en-AU" sz="4000" dirty="0" smtClean="0"/>
          </a:p>
          <a:p>
            <a:r>
              <a:rPr lang="en-AU" sz="4000" dirty="0" smtClean="0"/>
              <a:t>It </a:t>
            </a:r>
            <a:r>
              <a:rPr lang="en-AU" sz="4000" dirty="0"/>
              <a:t>is pervasive and often unnoticed.  </a:t>
            </a:r>
            <a:endParaRPr lang="en-AU" sz="4000" dirty="0" smtClean="0"/>
          </a:p>
          <a:p>
            <a:r>
              <a:rPr lang="en-AU" sz="4000" dirty="0" smtClean="0"/>
              <a:t>We </a:t>
            </a:r>
            <a:r>
              <a:rPr lang="en-AU" sz="4000" dirty="0"/>
              <a:t>have to consider culture in its historical context, </a:t>
            </a:r>
            <a:endParaRPr lang="en-AU" sz="4000" dirty="0" smtClean="0"/>
          </a:p>
          <a:p>
            <a:pPr marL="0" indent="0">
              <a:buNone/>
            </a:pPr>
            <a:r>
              <a:rPr lang="en-AU" sz="4000" dirty="0" smtClean="0"/>
              <a:t>	become </a:t>
            </a:r>
            <a:r>
              <a:rPr lang="en-AU" sz="4000" dirty="0"/>
              <a:t>aware of our own cultural biases</a:t>
            </a:r>
            <a:r>
              <a:rPr lang="en-AU" sz="4000" dirty="0" smtClean="0"/>
              <a:t>, </a:t>
            </a:r>
          </a:p>
          <a:p>
            <a:pPr marL="0" indent="0">
              <a:buNone/>
            </a:pPr>
            <a:r>
              <a:rPr lang="en-AU" sz="4000" dirty="0" smtClean="0"/>
              <a:t>	and revel </a:t>
            </a:r>
            <a:r>
              <a:rPr lang="en-AU" sz="4000" dirty="0"/>
              <a:t>in the </a:t>
            </a:r>
            <a:r>
              <a:rPr lang="en-AU" sz="4000" i="1" dirty="0"/>
              <a:t>diversity</a:t>
            </a:r>
            <a:r>
              <a:rPr lang="en-AU" sz="4000" dirty="0"/>
              <a:t> available to us now</a:t>
            </a:r>
            <a:r>
              <a:rPr lang="en-AU" sz="4000" dirty="0" smtClean="0"/>
              <a:t>.</a:t>
            </a:r>
          </a:p>
          <a:p>
            <a:pPr marL="0" indent="0">
              <a:buNone/>
            </a:pPr>
            <a:endParaRPr lang="en-AU" sz="4000" dirty="0"/>
          </a:p>
          <a:p>
            <a:pPr marL="0" indent="0">
              <a:buNone/>
            </a:pPr>
            <a:r>
              <a:rPr lang="en-AU" sz="4000" dirty="0"/>
              <a:t>Culture, media and the arts don’t just entertain us and help us to simply enjoy the world.  </a:t>
            </a:r>
            <a:endParaRPr lang="en-AU" sz="4000" dirty="0" smtClean="0"/>
          </a:p>
          <a:p>
            <a:r>
              <a:rPr lang="en-AU" sz="4000" dirty="0" smtClean="0"/>
              <a:t>They </a:t>
            </a:r>
            <a:r>
              <a:rPr lang="en-AU" sz="4000" dirty="0"/>
              <a:t>provide information, help us to communicate ideas, </a:t>
            </a:r>
            <a:endParaRPr lang="en-AU" sz="4000" dirty="0" smtClean="0"/>
          </a:p>
          <a:p>
            <a:pPr marL="0" indent="0">
              <a:buNone/>
            </a:pPr>
            <a:r>
              <a:rPr lang="en-AU" sz="4000" dirty="0" smtClean="0"/>
              <a:t>	explore </a:t>
            </a:r>
            <a:r>
              <a:rPr lang="en-AU" sz="4000" dirty="0"/>
              <a:t>our identities, and provide insight into ourselves, </a:t>
            </a:r>
            <a:endParaRPr lang="en-AU" sz="4000" dirty="0" smtClean="0"/>
          </a:p>
          <a:p>
            <a:pPr marL="0" indent="0">
              <a:buNone/>
            </a:pPr>
            <a:r>
              <a:rPr lang="en-AU" sz="4000" dirty="0" smtClean="0"/>
              <a:t>	often </a:t>
            </a:r>
            <a:r>
              <a:rPr lang="en-AU" sz="4000" dirty="0"/>
              <a:t>through narratives – books, plays, movies and so on.</a:t>
            </a:r>
          </a:p>
          <a:p>
            <a:pPr marL="0" lvl="0" indent="0">
              <a:buNone/>
            </a:pPr>
            <a:endParaRPr lang="en-AU" sz="5100" dirty="0"/>
          </a:p>
          <a:p>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63</a:t>
            </a:fld>
            <a:endParaRPr lang="en-AU"/>
          </a:p>
        </p:txBody>
      </p:sp>
      <p:sp>
        <p:nvSpPr>
          <p:cNvPr id="7" name="Title 1"/>
          <p:cNvSpPr txBox="1">
            <a:spLocks/>
          </p:cNvSpPr>
          <p:nvPr/>
        </p:nvSpPr>
        <p:spPr>
          <a:xfrm>
            <a:off x="828869" y="592770"/>
            <a:ext cx="3384703" cy="631596"/>
          </a:xfrm>
          <a:prstGeom prst="rect">
            <a:avLst/>
          </a:prstGeom>
        </p:spPr>
        <p:txBody>
          <a:bodyPr vert="horz" lIns="91440" tIns="45720" rIns="91440" bIns="45720" rtlCol="0" anchor="b">
            <a:normAutofit fontScale="37500" lnSpcReduction="2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smtClean="0"/>
              <a:t/>
            </a:r>
            <a:br>
              <a:rPr lang="en-US" b="1" dirty="0" smtClean="0"/>
            </a:br>
            <a:r>
              <a:rPr lang="en-US" sz="8000" b="1" dirty="0" smtClean="0">
                <a:latin typeface="+mn-lt"/>
              </a:rPr>
              <a:t>What we Consider</a:t>
            </a:r>
            <a:endParaRPr lang="en-AU" sz="8000" b="1" dirty="0">
              <a:latin typeface="+mn-lt"/>
            </a:endParaRPr>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84580107"/>
      </p:ext>
    </p:extLst>
  </p:cSld>
  <p:clrMapOvr>
    <a:masterClrMapping/>
  </p:clrMapOvr>
  <mc:AlternateContent xmlns:mc="http://schemas.openxmlformats.org/markup-compatibility/2006" xmlns:p14="http://schemas.microsoft.com/office/powerpoint/2010/main">
    <mc:Choice Requires="p14">
      <p:transition spd="slow" p14:dur="2000" advTm="41819"/>
    </mc:Choice>
    <mc:Fallback xmlns="">
      <p:transition spd="slow" advTm="4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40936"/>
            <a:ext cx="3989026" cy="631596"/>
          </a:xfrm>
        </p:spPr>
        <p:txBody>
          <a:bodyPr>
            <a:normAutofit fontScale="90000"/>
          </a:bodyPr>
          <a:lstStyle/>
          <a:p>
            <a:r>
              <a:rPr lang="en-US" b="1" dirty="0" smtClean="0"/>
              <a:t/>
            </a:r>
            <a:br>
              <a:rPr lang="en-US" b="1" dirty="0" smtClean="0"/>
            </a:br>
            <a:r>
              <a:rPr lang="en-US" sz="4400" b="1" dirty="0" smtClean="0">
                <a:latin typeface="+mn-lt"/>
              </a:rPr>
              <a:t>What we Value</a:t>
            </a:r>
            <a:endParaRPr lang="en-AU" sz="4400" b="1" dirty="0">
              <a:latin typeface="+mn-lt"/>
            </a:endParaRPr>
          </a:p>
        </p:txBody>
      </p:sp>
      <p:sp>
        <p:nvSpPr>
          <p:cNvPr id="3" name="Content Placeholder 2"/>
          <p:cNvSpPr>
            <a:spLocks noGrp="1"/>
          </p:cNvSpPr>
          <p:nvPr>
            <p:ph idx="1"/>
          </p:nvPr>
        </p:nvSpPr>
        <p:spPr>
          <a:xfrm>
            <a:off x="545960" y="1446195"/>
            <a:ext cx="11646040" cy="5411805"/>
          </a:xfrm>
        </p:spPr>
        <p:txBody>
          <a:bodyPr>
            <a:normAutofit/>
          </a:bodyPr>
          <a:lstStyle/>
          <a:p>
            <a:pPr marL="0" indent="0">
              <a:buNone/>
            </a:pPr>
            <a:r>
              <a:rPr lang="en-AU" sz="3600" dirty="0"/>
              <a:t>Like religion, culture, media and the arts don’t actually provide </a:t>
            </a:r>
            <a:r>
              <a:rPr lang="en-AU" sz="3600" i="1" dirty="0"/>
              <a:t>core</a:t>
            </a:r>
            <a:r>
              <a:rPr lang="en-AU" sz="3600" dirty="0"/>
              <a:t> values, but they explore ways to </a:t>
            </a:r>
            <a:r>
              <a:rPr lang="en-AU" sz="3600" i="1" dirty="0"/>
              <a:t>express</a:t>
            </a:r>
            <a:r>
              <a:rPr lang="en-AU" sz="3600" dirty="0"/>
              <a:t> our values, and their stories strongly influence what we value.</a:t>
            </a:r>
          </a:p>
          <a:p>
            <a:pPr marL="0" indent="0">
              <a:buNone/>
            </a:pPr>
            <a:r>
              <a:rPr lang="en-AU" sz="3600" dirty="0" smtClean="0"/>
              <a:t>Although </a:t>
            </a:r>
            <a:r>
              <a:rPr lang="en-AU" sz="3600" dirty="0"/>
              <a:t>art provides insights, models to emulate, and warnings of what to avoid, we still have to </a:t>
            </a:r>
            <a:r>
              <a:rPr lang="en-AU" sz="3600" i="1" dirty="0"/>
              <a:t>choose</a:t>
            </a:r>
            <a:r>
              <a:rPr lang="en-AU" sz="3600" dirty="0"/>
              <a:t> our path!  </a:t>
            </a:r>
            <a:endParaRPr lang="en-AU" sz="3600" dirty="0" smtClean="0"/>
          </a:p>
          <a:p>
            <a:pPr marL="0" indent="0">
              <a:buNone/>
            </a:pPr>
            <a:r>
              <a:rPr lang="en-AU" sz="3600" dirty="0" smtClean="0"/>
              <a:t>Just </a:t>
            </a:r>
            <a:r>
              <a:rPr lang="en-AU" sz="3600" dirty="0"/>
              <a:t>as in religion, we interpret art, and </a:t>
            </a:r>
            <a:r>
              <a:rPr lang="en-AU" sz="3600" dirty="0" smtClean="0"/>
              <a:t>our interpretation  influences our values.</a:t>
            </a:r>
            <a:endParaRPr lang="en-AU" sz="36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64</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90098505"/>
      </p:ext>
    </p:extLst>
  </p:cSld>
  <p:clrMapOvr>
    <a:masterClrMapping/>
  </p:clrMapOvr>
  <mc:AlternateContent xmlns:mc="http://schemas.openxmlformats.org/markup-compatibility/2006" xmlns:p14="http://schemas.microsoft.com/office/powerpoint/2010/main">
    <mc:Choice Requires="p14">
      <p:transition spd="slow" p14:dur="2000" advTm="31744"/>
    </mc:Choice>
    <mc:Fallback xmlns="">
      <p:transition spd="slow" advTm="3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944545"/>
            <a:ext cx="11646040" cy="5411805"/>
          </a:xfrm>
        </p:spPr>
        <p:txBody>
          <a:bodyPr>
            <a:normAutofit/>
          </a:bodyPr>
          <a:lstStyle/>
          <a:p>
            <a:pPr marL="0" indent="0">
              <a:buNone/>
            </a:pPr>
            <a:r>
              <a:rPr lang="en-AU" sz="3600" b="1" dirty="0" smtClean="0"/>
              <a:t>For </a:t>
            </a:r>
            <a:r>
              <a:rPr lang="en-AU" sz="3600" b="1" dirty="0"/>
              <a:t>the media</a:t>
            </a:r>
            <a:r>
              <a:rPr lang="en-AU" sz="3600" dirty="0"/>
              <a:t> </a:t>
            </a:r>
            <a:r>
              <a:rPr lang="en-AU" sz="3600" dirty="0" smtClean="0"/>
              <a:t>especially we </a:t>
            </a:r>
            <a:r>
              <a:rPr lang="en-AU" sz="3600" dirty="0"/>
              <a:t>need </a:t>
            </a:r>
            <a:r>
              <a:rPr lang="en-AU" sz="3600" dirty="0" smtClean="0"/>
              <a:t>legal </a:t>
            </a:r>
            <a:r>
              <a:rPr lang="en-AU" sz="3600" dirty="0"/>
              <a:t>and informal media guidelines or controls to promote </a:t>
            </a:r>
            <a:r>
              <a:rPr lang="en-AU" sz="3600" dirty="0" smtClean="0"/>
              <a:t>such values as:</a:t>
            </a:r>
            <a:endParaRPr lang="en-AU" sz="3600" dirty="0"/>
          </a:p>
          <a:p>
            <a:pPr marL="0" indent="-1620000">
              <a:buNone/>
            </a:pPr>
            <a:r>
              <a:rPr lang="en-AU" sz="3600" b="1" i="1" dirty="0"/>
              <a:t>Authenticity</a:t>
            </a:r>
            <a:r>
              <a:rPr lang="en-AU" sz="3600" dirty="0"/>
              <a:t>:	</a:t>
            </a:r>
            <a:r>
              <a:rPr lang="en-AU" sz="3600" dirty="0" smtClean="0"/>
              <a:t>which </a:t>
            </a:r>
            <a:r>
              <a:rPr lang="en-AU" sz="3600" dirty="0"/>
              <a:t>is </a:t>
            </a:r>
            <a:r>
              <a:rPr lang="en-AU" sz="3600" dirty="0" smtClean="0"/>
              <a:t>a </a:t>
            </a:r>
            <a:r>
              <a:rPr lang="en-AU" sz="3600" b="1" i="1" dirty="0" smtClean="0"/>
              <a:t>derived</a:t>
            </a:r>
            <a:r>
              <a:rPr lang="en-AU" sz="3600" b="1" dirty="0" smtClean="0"/>
              <a:t> </a:t>
            </a:r>
            <a:r>
              <a:rPr lang="en-AU" sz="3600" dirty="0" smtClean="0"/>
              <a:t>value, a sincere attempt </a:t>
            </a:r>
          </a:p>
          <a:p>
            <a:pPr marL="0" indent="-1620000">
              <a:spcBef>
                <a:spcPts val="0"/>
              </a:spcBef>
              <a:buNone/>
            </a:pPr>
            <a:r>
              <a:rPr lang="en-AU" sz="3600" dirty="0"/>
              <a:t>	</a:t>
            </a:r>
            <a:r>
              <a:rPr lang="en-AU" sz="3600" dirty="0" smtClean="0"/>
              <a:t>		to </a:t>
            </a:r>
            <a:r>
              <a:rPr lang="en-AU" sz="3600" dirty="0"/>
              <a:t>responsibly convey the truth; and</a:t>
            </a:r>
            <a:endParaRPr lang="en-AU" sz="3600" dirty="0" smtClean="0"/>
          </a:p>
          <a:p>
            <a:pPr marL="0" indent="-1620000">
              <a:buNone/>
            </a:pPr>
            <a:r>
              <a:rPr lang="en-AU" sz="3600" b="1" i="1" dirty="0" smtClean="0"/>
              <a:t>Balance</a:t>
            </a:r>
            <a:r>
              <a:rPr lang="en-AU" sz="3600" i="1" dirty="0" smtClean="0"/>
              <a:t>:</a:t>
            </a:r>
            <a:r>
              <a:rPr lang="en-AU" sz="3600" dirty="0"/>
              <a:t>	</a:t>
            </a:r>
            <a:r>
              <a:rPr lang="en-AU" sz="3600" dirty="0" smtClean="0"/>
              <a:t>	which </a:t>
            </a:r>
            <a:r>
              <a:rPr lang="en-AU" sz="3600" dirty="0"/>
              <a:t>is </a:t>
            </a:r>
            <a:r>
              <a:rPr lang="en-AU" sz="3600" dirty="0" smtClean="0"/>
              <a:t>an </a:t>
            </a:r>
            <a:r>
              <a:rPr lang="en-AU" sz="3600" b="1" i="1" dirty="0"/>
              <a:t>effecting</a:t>
            </a:r>
            <a:r>
              <a:rPr lang="en-AU" sz="3600" dirty="0"/>
              <a:t> </a:t>
            </a:r>
            <a:r>
              <a:rPr lang="en-AU" sz="3600" dirty="0" smtClean="0"/>
              <a:t>value, presenting  </a:t>
            </a:r>
          </a:p>
          <a:p>
            <a:pPr marL="0" indent="-1620000">
              <a:spcBef>
                <a:spcPts val="0"/>
              </a:spcBef>
              <a:buNone/>
            </a:pPr>
            <a:r>
              <a:rPr lang="en-AU" sz="3600" dirty="0"/>
              <a:t>	</a:t>
            </a:r>
            <a:r>
              <a:rPr lang="en-AU" sz="3600" dirty="0" smtClean="0"/>
              <a:t>		alternative views and contextual information, </a:t>
            </a:r>
          </a:p>
          <a:p>
            <a:pPr marL="0" indent="-1620000">
              <a:spcBef>
                <a:spcPts val="0"/>
              </a:spcBef>
              <a:buNone/>
            </a:pPr>
            <a:r>
              <a:rPr lang="en-AU" sz="3600" dirty="0"/>
              <a:t>	</a:t>
            </a:r>
            <a:r>
              <a:rPr lang="en-AU" sz="3600" dirty="0" smtClean="0"/>
              <a:t>		</a:t>
            </a:r>
            <a:r>
              <a:rPr lang="en-AU" dirty="0" smtClean="0"/>
              <a:t>weighted </a:t>
            </a:r>
            <a:r>
              <a:rPr lang="en-AU" dirty="0"/>
              <a:t>according to </a:t>
            </a:r>
            <a:r>
              <a:rPr lang="en-AU" dirty="0" smtClean="0"/>
              <a:t>relevance and the </a:t>
            </a:r>
            <a:r>
              <a:rPr lang="en-AU" dirty="0"/>
              <a:t>evidence</a:t>
            </a:r>
            <a:r>
              <a:rPr lang="en-AU" dirty="0" smtClean="0"/>
              <a:t>.</a:t>
            </a:r>
          </a:p>
          <a:p>
            <a:pPr marL="0" indent="0">
              <a:buNone/>
            </a:pPr>
            <a:r>
              <a:rPr lang="en-AU" sz="3600" b="1" dirty="0"/>
              <a:t>But we all need to be better media consumers.</a:t>
            </a:r>
            <a:endParaRPr lang="en-AU" sz="3600" b="1"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65</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2720140"/>
      </p:ext>
    </p:extLst>
  </p:cSld>
  <p:clrMapOvr>
    <a:masterClrMapping/>
  </p:clrMapOvr>
  <mc:AlternateContent xmlns:mc="http://schemas.openxmlformats.org/markup-compatibility/2006" xmlns:p14="http://schemas.microsoft.com/office/powerpoint/2010/main">
    <mc:Choice Requires="p14">
      <p:transition spd="slow" p14:dur="2000" advTm="29669"/>
    </mc:Choice>
    <mc:Fallback xmlns="">
      <p:transition spd="slow" advTm="2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290716"/>
            <a:ext cx="3371342" cy="631596"/>
          </a:xfrm>
        </p:spPr>
        <p:txBody>
          <a:bodyPr>
            <a:normAutofit fontScale="90000"/>
          </a:bodyPr>
          <a:lstStyle/>
          <a:p>
            <a:r>
              <a:rPr lang="en-US" b="1" dirty="0" smtClean="0"/>
              <a:t/>
            </a:r>
            <a:br>
              <a:rPr lang="en-US" b="1" dirty="0" smtClean="0"/>
            </a:br>
            <a:r>
              <a:rPr lang="en-US" sz="4000" b="1" i="1" dirty="0" smtClean="0">
                <a:latin typeface="+mn-lt"/>
              </a:rPr>
              <a:t>What we Feel</a:t>
            </a:r>
            <a:endParaRPr lang="en-AU" sz="4000" b="1" dirty="0">
              <a:latin typeface="+mn-lt"/>
            </a:endParaRPr>
          </a:p>
        </p:txBody>
      </p:sp>
      <p:sp>
        <p:nvSpPr>
          <p:cNvPr id="3" name="Content Placeholder 2"/>
          <p:cNvSpPr>
            <a:spLocks noGrp="1"/>
          </p:cNvSpPr>
          <p:nvPr>
            <p:ph idx="1"/>
          </p:nvPr>
        </p:nvSpPr>
        <p:spPr>
          <a:xfrm>
            <a:off x="422030" y="1095270"/>
            <a:ext cx="11344589" cy="5164853"/>
          </a:xfrm>
        </p:spPr>
        <p:txBody>
          <a:bodyPr>
            <a:normAutofit/>
          </a:bodyPr>
          <a:lstStyle/>
          <a:p>
            <a:pPr marL="0" indent="0">
              <a:buNone/>
            </a:pPr>
            <a:r>
              <a:rPr lang="en-AU" dirty="0"/>
              <a:t>Culture, media and the arts connect us to the world.  </a:t>
            </a:r>
            <a:endParaRPr lang="en-AU" dirty="0" smtClean="0"/>
          </a:p>
          <a:p>
            <a:pPr marL="0" indent="0">
              <a:buNone/>
            </a:pPr>
            <a:endParaRPr lang="en-AU" dirty="0"/>
          </a:p>
          <a:p>
            <a:pPr marL="0" indent="0">
              <a:buNone/>
            </a:pPr>
            <a:r>
              <a:rPr lang="en-AU" b="1" dirty="0"/>
              <a:t>Art and culture, distributed via different media, </a:t>
            </a:r>
            <a:endParaRPr lang="en-AU" b="1" dirty="0" smtClean="0"/>
          </a:p>
          <a:p>
            <a:pPr marL="0" indent="0">
              <a:spcBef>
                <a:spcPts val="0"/>
              </a:spcBef>
              <a:buNone/>
            </a:pPr>
            <a:r>
              <a:rPr lang="en-AU" b="1" dirty="0" smtClean="0"/>
              <a:t>give </a:t>
            </a:r>
            <a:r>
              <a:rPr lang="en-AU" b="1" dirty="0"/>
              <a:t>us a huge variety of ways to embellish </a:t>
            </a:r>
            <a:r>
              <a:rPr lang="en-AU" b="1" dirty="0" smtClean="0"/>
              <a:t>the universal </a:t>
            </a:r>
            <a:r>
              <a:rPr lang="en-AU" b="1" dirty="0"/>
              <a:t>narrative </a:t>
            </a:r>
            <a:endParaRPr lang="en-AU" b="1" dirty="0" smtClean="0"/>
          </a:p>
          <a:p>
            <a:pPr marL="0" indent="0">
              <a:spcBef>
                <a:spcPts val="0"/>
              </a:spcBef>
              <a:buNone/>
            </a:pPr>
            <a:r>
              <a:rPr lang="en-AU" b="1" dirty="0" smtClean="0"/>
              <a:t>and </a:t>
            </a:r>
            <a:r>
              <a:rPr lang="en-AU" b="1" dirty="0"/>
              <a:t>provide insights into our role within it, </a:t>
            </a:r>
            <a:endParaRPr lang="en-AU" b="1" dirty="0" smtClean="0"/>
          </a:p>
          <a:p>
            <a:pPr marL="0" indent="0">
              <a:spcBef>
                <a:spcPts val="0"/>
              </a:spcBef>
              <a:buNone/>
            </a:pPr>
            <a:r>
              <a:rPr lang="en-AU" b="1" dirty="0" smtClean="0"/>
              <a:t>filling </a:t>
            </a:r>
            <a:r>
              <a:rPr lang="en-AU" b="1" dirty="0"/>
              <a:t>out and colouring our personal narratives, </a:t>
            </a:r>
            <a:endParaRPr lang="en-AU" b="1" dirty="0" smtClean="0"/>
          </a:p>
          <a:p>
            <a:pPr marL="0" indent="0">
              <a:spcBef>
                <a:spcPts val="0"/>
              </a:spcBef>
              <a:buNone/>
            </a:pPr>
            <a:r>
              <a:rPr lang="en-AU" b="1" dirty="0" smtClean="0"/>
              <a:t>the </a:t>
            </a:r>
            <a:r>
              <a:rPr lang="en-AU" b="1" dirty="0"/>
              <a:t>multiple stories in which we find our meaning and purpose</a:t>
            </a:r>
            <a:r>
              <a:rPr lang="en-AU" b="1" dirty="0" smtClean="0"/>
              <a:t>.</a:t>
            </a:r>
            <a:endParaRPr lang="en-AU" dirty="0" smtClean="0"/>
          </a:p>
          <a:p>
            <a:pPr marL="0" indent="0">
              <a:buNone/>
            </a:pPr>
            <a:r>
              <a:rPr lang="en-AU" dirty="0" smtClean="0"/>
              <a:t> </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66</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86451488"/>
      </p:ext>
    </p:extLst>
  </p:cSld>
  <p:clrMapOvr>
    <a:masterClrMapping/>
  </p:clrMapOvr>
  <mc:AlternateContent xmlns:mc="http://schemas.openxmlformats.org/markup-compatibility/2006" xmlns:p14="http://schemas.microsoft.com/office/powerpoint/2010/main">
    <mc:Choice Requires="p14">
      <p:transition spd="slow" p14:dur="2000" advTm="27241"/>
    </mc:Choice>
    <mc:Fallback xmlns="">
      <p:transition spd="slow" advTm="27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69" y="1637882"/>
            <a:ext cx="9388777" cy="4049485"/>
          </a:xfrm>
        </p:spPr>
        <p:txBody>
          <a:bodyPr>
            <a:normAutofit lnSpcReduction="10000"/>
          </a:bodyPr>
          <a:lstStyle/>
          <a:p>
            <a:pPr marL="0" indent="0" algn="ctr">
              <a:buNone/>
            </a:pPr>
            <a:r>
              <a:rPr lang="en-AU" sz="3600" b="1" dirty="0" smtClean="0"/>
              <a:t>We </a:t>
            </a:r>
            <a:r>
              <a:rPr lang="en-AU" sz="3600" b="1" dirty="0"/>
              <a:t>have covered our theoretical and practical analysis, in philosophy, science and </a:t>
            </a:r>
            <a:r>
              <a:rPr lang="en-AU" sz="3600" b="1" dirty="0" smtClean="0"/>
              <a:t>history, </a:t>
            </a:r>
          </a:p>
          <a:p>
            <a:pPr marL="0" indent="0" algn="ctr">
              <a:buNone/>
            </a:pPr>
            <a:r>
              <a:rPr lang="en-AU" sz="3600" b="1" dirty="0" smtClean="0"/>
              <a:t> </a:t>
            </a:r>
          </a:p>
          <a:p>
            <a:pPr marL="0" indent="0" algn="ctr">
              <a:buNone/>
            </a:pPr>
            <a:r>
              <a:rPr lang="en-AU" sz="3600" b="1" dirty="0"/>
              <a:t>a</a:t>
            </a:r>
            <a:r>
              <a:rPr lang="en-AU" sz="3600" b="1" dirty="0" smtClean="0"/>
              <a:t>nd our </a:t>
            </a:r>
            <a:r>
              <a:rPr lang="en-AU" sz="3600" b="1" dirty="0"/>
              <a:t>means of expression, </a:t>
            </a:r>
            <a:endParaRPr lang="en-AU" sz="3600" b="1" dirty="0" smtClean="0"/>
          </a:p>
          <a:p>
            <a:pPr marL="0" indent="0" algn="ctr">
              <a:buNone/>
            </a:pPr>
            <a:r>
              <a:rPr lang="en-AU" sz="3600" b="1" dirty="0" smtClean="0"/>
              <a:t>in </a:t>
            </a:r>
            <a:r>
              <a:rPr lang="en-AU" sz="3600" b="1" dirty="0"/>
              <a:t>religion and culture.</a:t>
            </a:r>
            <a:endParaRPr lang="en-AU" sz="3600" dirty="0"/>
          </a:p>
          <a:p>
            <a:pPr marL="0" indent="0" algn="ctr">
              <a:buNone/>
            </a:pPr>
            <a:endParaRPr lang="en-AU" sz="3600" b="1" dirty="0" smtClean="0"/>
          </a:p>
          <a:p>
            <a:pPr marL="0" indent="0" algn="ctr">
              <a:buNone/>
            </a:pPr>
            <a:r>
              <a:rPr lang="en-AU" sz="3600" b="1" dirty="0"/>
              <a:t>Now we turn to personal and political action.</a:t>
            </a:r>
            <a:endParaRPr lang="en-AU" sz="3600" b="1"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67</a:t>
            </a:fld>
            <a:endParaRPr lang="en-AU"/>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76311902"/>
      </p:ext>
    </p:extLst>
  </p:cSld>
  <p:clrMapOvr>
    <a:masterClrMapping/>
  </p:clrMapOvr>
  <mc:AlternateContent xmlns:mc="http://schemas.openxmlformats.org/markup-compatibility/2006" xmlns:p14="http://schemas.microsoft.com/office/powerpoint/2010/main">
    <mc:Choice Requires="p14">
      <p:transition spd="slow" p14:dur="2000" advTm="14624"/>
    </mc:Choice>
    <mc:Fallback xmlns="">
      <p:transition spd="slow" advTm="1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013" y="68094"/>
            <a:ext cx="8237381" cy="926184"/>
          </a:xfrm>
        </p:spPr>
        <p:txBody>
          <a:bodyPr>
            <a:noAutofit/>
          </a:bodyPr>
          <a:lstStyle/>
          <a:p>
            <a:r>
              <a:rPr lang="en-AU" sz="5400" b="1" dirty="0"/>
              <a:t>6</a:t>
            </a:r>
            <a:r>
              <a:rPr lang="en-AU" sz="5400" b="1" dirty="0" smtClean="0"/>
              <a:t>. Action: Personal Practice</a:t>
            </a:r>
            <a:endParaRPr lang="en-AU" sz="5400" dirty="0"/>
          </a:p>
        </p:txBody>
      </p:sp>
      <p:sp>
        <p:nvSpPr>
          <p:cNvPr id="3" name="Content Placeholder 2"/>
          <p:cNvSpPr>
            <a:spLocks noGrp="1"/>
          </p:cNvSpPr>
          <p:nvPr>
            <p:ph idx="1"/>
          </p:nvPr>
        </p:nvSpPr>
        <p:spPr>
          <a:xfrm>
            <a:off x="552660" y="1506477"/>
            <a:ext cx="10941818" cy="5046274"/>
          </a:xfrm>
        </p:spPr>
        <p:txBody>
          <a:bodyPr>
            <a:normAutofit/>
          </a:bodyPr>
          <a:lstStyle/>
          <a:p>
            <a:r>
              <a:rPr lang="en-US" dirty="0" smtClean="0"/>
              <a:t>The </a:t>
            </a:r>
            <a:r>
              <a:rPr lang="en-US" dirty="0"/>
              <a:t>most critical part of life is </a:t>
            </a:r>
            <a:r>
              <a:rPr lang="en-US" u="sng" dirty="0"/>
              <a:t>the behavioural choices we make </a:t>
            </a:r>
            <a:endParaRPr lang="en-US" u="sng" dirty="0" smtClean="0"/>
          </a:p>
          <a:p>
            <a:pPr lvl="1"/>
            <a:r>
              <a:rPr lang="en-AU" dirty="0" smtClean="0"/>
              <a:t>on </a:t>
            </a:r>
            <a:r>
              <a:rPr lang="en-AU" dirty="0"/>
              <a:t>a moment by moment basis</a:t>
            </a:r>
            <a:r>
              <a:rPr lang="en-US" dirty="0"/>
              <a:t>, </a:t>
            </a:r>
            <a:endParaRPr lang="en-US" dirty="0" smtClean="0"/>
          </a:p>
          <a:p>
            <a:pPr lvl="1"/>
            <a:r>
              <a:rPr lang="en-US" dirty="0" smtClean="0"/>
              <a:t>based </a:t>
            </a:r>
            <a:r>
              <a:rPr lang="en-US" dirty="0"/>
              <a:t>on our beliefs about the world.  </a:t>
            </a:r>
          </a:p>
          <a:p>
            <a:r>
              <a:rPr lang="en-US" dirty="0" smtClean="0"/>
              <a:t>These </a:t>
            </a:r>
            <a:r>
              <a:rPr lang="en-US" dirty="0"/>
              <a:t>choices reflect our values.</a:t>
            </a:r>
            <a:endParaRPr lang="en-AU" dirty="0"/>
          </a:p>
          <a:p>
            <a:r>
              <a:rPr lang="en-AU" dirty="0"/>
              <a:t>This analysis of philosophy, science, history, religion </a:t>
            </a:r>
            <a:r>
              <a:rPr lang="en-AU" dirty="0" smtClean="0"/>
              <a:t>&amp; </a:t>
            </a:r>
            <a:r>
              <a:rPr lang="en-AU" dirty="0"/>
              <a:t>culture, </a:t>
            </a:r>
            <a:endParaRPr lang="en-AU" dirty="0" smtClean="0"/>
          </a:p>
          <a:p>
            <a:pPr lvl="1"/>
            <a:r>
              <a:rPr lang="en-AU" dirty="0" smtClean="0"/>
              <a:t>gives </a:t>
            </a:r>
            <a:r>
              <a:rPr lang="en-AU" dirty="0"/>
              <a:t>us a basis for developing guidelines for our </a:t>
            </a:r>
            <a:endParaRPr lang="en-AU" dirty="0" smtClean="0"/>
          </a:p>
          <a:p>
            <a:pPr lvl="1"/>
            <a:r>
              <a:rPr lang="en-AU" dirty="0" smtClean="0"/>
              <a:t>psychological </a:t>
            </a:r>
            <a:r>
              <a:rPr lang="en-AU" dirty="0"/>
              <a:t>integrity, physical health and ‘spiritual’ selves, </a:t>
            </a:r>
            <a:endParaRPr lang="en-AU" dirty="0" smtClean="0"/>
          </a:p>
          <a:p>
            <a:pPr lvl="1"/>
            <a:r>
              <a:rPr lang="en-AU" dirty="0" smtClean="0"/>
              <a:t>friendships</a:t>
            </a:r>
            <a:r>
              <a:rPr lang="en-AU" dirty="0"/>
              <a:t>, sexual relationships, family life and work.  </a:t>
            </a:r>
          </a:p>
          <a:p>
            <a:r>
              <a:rPr lang="en-AU" dirty="0" smtClean="0"/>
              <a:t>We </a:t>
            </a:r>
            <a:r>
              <a:rPr lang="en-AU" dirty="0"/>
              <a:t>can do this in rational, evidence based ways</a:t>
            </a:r>
            <a:r>
              <a:rPr lang="en-AU"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68</a:t>
            </a:fld>
            <a:endParaRPr lang="en-AU"/>
          </a:p>
        </p:txBody>
      </p:sp>
      <p:sp>
        <p:nvSpPr>
          <p:cNvPr id="7" name="Title 1"/>
          <p:cNvSpPr txBox="1">
            <a:spLocks/>
          </p:cNvSpPr>
          <p:nvPr/>
        </p:nvSpPr>
        <p:spPr>
          <a:xfrm>
            <a:off x="939963" y="678480"/>
            <a:ext cx="3450210" cy="631596"/>
          </a:xfrm>
          <a:prstGeom prst="rect">
            <a:avLst/>
          </a:prstGeom>
        </p:spPr>
        <p:txBody>
          <a:bodyPr vert="horz" lIns="91440" tIns="45720" rIns="91440" bIns="45720" rtlCol="0" anchor="b">
            <a:normAutofit fontScale="37500" lnSpcReduction="2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smtClean="0"/>
              <a:t/>
            </a:r>
            <a:br>
              <a:rPr lang="en-US" b="1" dirty="0" smtClean="0"/>
            </a:br>
            <a:r>
              <a:rPr lang="en-US" sz="8000" b="1" dirty="0" smtClean="0">
                <a:latin typeface="+mn-lt"/>
              </a:rPr>
              <a:t>What we Consider</a:t>
            </a:r>
            <a:endParaRPr lang="en-AU" sz="8000" b="1" dirty="0">
              <a:latin typeface="+mn-lt"/>
            </a:endParaRPr>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1051385"/>
      </p:ext>
    </p:extLst>
  </p:cSld>
  <p:clrMapOvr>
    <a:masterClrMapping/>
  </p:clrMapOvr>
  <mc:AlternateContent xmlns:mc="http://schemas.openxmlformats.org/markup-compatibility/2006" xmlns:p14="http://schemas.microsoft.com/office/powerpoint/2010/main">
    <mc:Choice Requires="p14">
      <p:transition spd="slow" p14:dur="2000" advTm="37963"/>
    </mc:Choice>
    <mc:Fallback xmlns="">
      <p:transition spd="slow" advTm="3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3434" y="1240545"/>
            <a:ext cx="10941818" cy="4738223"/>
          </a:xfrm>
        </p:spPr>
        <p:txBody>
          <a:bodyPr>
            <a:normAutofit/>
          </a:bodyPr>
          <a:lstStyle/>
          <a:p>
            <a:r>
              <a:rPr lang="en-AU" dirty="0" smtClean="0"/>
              <a:t>We </a:t>
            </a:r>
            <a:r>
              <a:rPr lang="en-AU" dirty="0"/>
              <a:t>expect these to be reasonable guidelines </a:t>
            </a:r>
            <a:endParaRPr lang="en-AU" dirty="0" smtClean="0"/>
          </a:p>
          <a:p>
            <a:pPr lvl="1"/>
            <a:r>
              <a:rPr lang="en-AU" dirty="0" smtClean="0"/>
              <a:t>that </a:t>
            </a:r>
            <a:r>
              <a:rPr lang="en-AU" dirty="0"/>
              <a:t>most people in this room could accept, </a:t>
            </a:r>
            <a:endParaRPr lang="en-AU" dirty="0" smtClean="0"/>
          </a:p>
          <a:p>
            <a:pPr lvl="1"/>
            <a:r>
              <a:rPr lang="en-AU" dirty="0" smtClean="0"/>
              <a:t>such </a:t>
            </a:r>
            <a:r>
              <a:rPr lang="en-AU" dirty="0"/>
              <a:t>as resilience, minimising harm, consenting relationships, </a:t>
            </a:r>
            <a:endParaRPr lang="en-AU" dirty="0" smtClean="0"/>
          </a:p>
          <a:p>
            <a:pPr lvl="1"/>
            <a:r>
              <a:rPr lang="en-AU" dirty="0" smtClean="0"/>
              <a:t>evidence </a:t>
            </a:r>
            <a:r>
              <a:rPr lang="en-AU" dirty="0"/>
              <a:t>based parenting, business ethics </a:t>
            </a:r>
            <a:endParaRPr lang="en-AU" dirty="0" smtClean="0"/>
          </a:p>
          <a:p>
            <a:pPr lvl="1"/>
            <a:r>
              <a:rPr lang="en-AU" dirty="0" smtClean="0"/>
              <a:t>and </a:t>
            </a:r>
            <a:r>
              <a:rPr lang="en-AU" dirty="0"/>
              <a:t>Atheist Spirituality </a:t>
            </a:r>
            <a:endParaRPr lang="en-AU" dirty="0" smtClean="0"/>
          </a:p>
          <a:p>
            <a:pPr marL="457200" lvl="1" indent="0">
              <a:buNone/>
            </a:pPr>
            <a:r>
              <a:rPr lang="en-AU" dirty="0"/>
              <a:t>	</a:t>
            </a:r>
            <a:r>
              <a:rPr lang="en-AU" dirty="0" smtClean="0"/>
              <a:t>(</a:t>
            </a:r>
            <a:r>
              <a:rPr lang="en-AU" dirty="0"/>
              <a:t>as per Andre </a:t>
            </a:r>
            <a:r>
              <a:rPr lang="en-AU" dirty="0" err="1"/>
              <a:t>Compte-Sponville</a:t>
            </a:r>
            <a:r>
              <a:rPr lang="en-AU" dirty="0"/>
              <a:t>, Alain de </a:t>
            </a:r>
            <a:r>
              <a:rPr lang="en-AU" dirty="0" err="1"/>
              <a:t>Botton</a:t>
            </a:r>
            <a:r>
              <a:rPr lang="en-AU" dirty="0"/>
              <a:t>, even Sam Harris).</a:t>
            </a:r>
          </a:p>
          <a:p>
            <a:r>
              <a:rPr lang="en-AU" dirty="0"/>
              <a:t>These guidelines will sometimes be prescriptive </a:t>
            </a:r>
            <a:endParaRPr lang="en-AU" dirty="0" smtClean="0"/>
          </a:p>
          <a:p>
            <a:pPr lvl="1"/>
            <a:r>
              <a:rPr lang="en-AU" dirty="0" smtClean="0"/>
              <a:t>but</a:t>
            </a:r>
            <a:r>
              <a:rPr lang="en-AU" dirty="0"/>
              <a:t>, unsurprisingly, we often must balance one value against another, </a:t>
            </a:r>
            <a:endParaRPr lang="en-AU" dirty="0" smtClean="0"/>
          </a:p>
          <a:p>
            <a:pPr lvl="1"/>
            <a:r>
              <a:rPr lang="en-AU" dirty="0" smtClean="0"/>
              <a:t>and </a:t>
            </a:r>
            <a:r>
              <a:rPr lang="en-AU" dirty="0"/>
              <a:t>sometimes we must address each situation case by case.</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69</a:t>
            </a:fld>
            <a:endParaRPr lang="en-AU"/>
          </a:p>
        </p:txBody>
      </p:sp>
      <p:sp>
        <p:nvSpPr>
          <p:cNvPr id="7" name="Title 1"/>
          <p:cNvSpPr txBox="1">
            <a:spLocks/>
          </p:cNvSpPr>
          <p:nvPr/>
        </p:nvSpPr>
        <p:spPr>
          <a:xfrm>
            <a:off x="950011" y="257258"/>
            <a:ext cx="4064116" cy="631596"/>
          </a:xfrm>
          <a:prstGeom prst="rect">
            <a:avLst/>
          </a:prstGeom>
        </p:spPr>
        <p:txBody>
          <a:bodyPr vert="horz" lIns="91440" tIns="45720" rIns="91440" bIns="45720" rtlCol="0" anchor="b">
            <a:normAutofit fontScale="37500" lnSpcReduction="20000"/>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smtClean="0"/>
              <a:t/>
            </a:r>
            <a:br>
              <a:rPr lang="en-US" b="1" dirty="0" smtClean="0"/>
            </a:br>
            <a:r>
              <a:rPr lang="en-US" sz="8500" b="1" dirty="0" smtClean="0">
                <a:latin typeface="+mn-lt"/>
              </a:rPr>
              <a:t>What we Consider </a:t>
            </a:r>
            <a:r>
              <a:rPr lang="en-US" sz="7500" dirty="0" smtClean="0">
                <a:latin typeface="+mn-lt"/>
              </a:rPr>
              <a:t>(2)</a:t>
            </a:r>
            <a:endParaRPr lang="en-AU" sz="7500" dirty="0">
              <a:latin typeface="+mn-lt"/>
            </a:endParaRPr>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72948527"/>
      </p:ext>
    </p:extLst>
  </p:cSld>
  <p:clrMapOvr>
    <a:masterClrMapping/>
  </p:clrMapOvr>
  <mc:AlternateContent xmlns:mc="http://schemas.openxmlformats.org/markup-compatibility/2006" xmlns:p14="http://schemas.microsoft.com/office/powerpoint/2010/main">
    <mc:Choice Requires="p14">
      <p:transition spd="slow" p14:dur="2000" advTm="40923"/>
    </mc:Choice>
    <mc:Fallback xmlns="">
      <p:transition spd="slow" advTm="4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61" y="1"/>
            <a:ext cx="5004304" cy="733530"/>
          </a:xfrm>
        </p:spPr>
        <p:txBody>
          <a:bodyPr>
            <a:normAutofit fontScale="90000"/>
          </a:bodyPr>
          <a:lstStyle/>
          <a:p>
            <a:r>
              <a:rPr lang="en-US" sz="3600" b="1" dirty="0" smtClean="0">
                <a:latin typeface="+mn-lt"/>
              </a:rPr>
              <a:t>Alternative Perspectives (3)</a:t>
            </a:r>
            <a:endParaRPr lang="en-AU" sz="3600" b="1" dirty="0">
              <a:latin typeface="+mn-lt"/>
            </a:endParaRPr>
          </a:p>
        </p:txBody>
      </p:sp>
      <p:sp>
        <p:nvSpPr>
          <p:cNvPr id="3" name="Content Placeholder 2"/>
          <p:cNvSpPr>
            <a:spLocks noGrp="1"/>
          </p:cNvSpPr>
          <p:nvPr>
            <p:ph idx="1"/>
          </p:nvPr>
        </p:nvSpPr>
        <p:spPr>
          <a:xfrm>
            <a:off x="917342" y="835808"/>
            <a:ext cx="10708601" cy="5520542"/>
          </a:xfrm>
        </p:spPr>
        <p:txBody>
          <a:bodyPr>
            <a:normAutofit fontScale="92500" lnSpcReduction="10000"/>
          </a:bodyPr>
          <a:lstStyle/>
          <a:p>
            <a:pPr marL="0" indent="0">
              <a:buNone/>
            </a:pPr>
            <a:r>
              <a:rPr lang="en-AU" sz="3600" b="1" dirty="0"/>
              <a:t>Stephen </a:t>
            </a:r>
            <a:r>
              <a:rPr lang="en-AU" sz="3600" b="1" dirty="0" smtClean="0"/>
              <a:t>Gould</a:t>
            </a:r>
            <a:r>
              <a:rPr lang="en-US" sz="3600" b="1" dirty="0" smtClean="0"/>
              <a:t>:</a:t>
            </a:r>
            <a:endParaRPr lang="en-AU" sz="3600" b="1" dirty="0" smtClean="0"/>
          </a:p>
          <a:p>
            <a:r>
              <a:rPr lang="en-AU" dirty="0" smtClean="0"/>
              <a:t>in </a:t>
            </a:r>
            <a:r>
              <a:rPr lang="en-AU" dirty="0"/>
              <a:t>the 1990s, </a:t>
            </a:r>
            <a:r>
              <a:rPr lang="en-AU" dirty="0" smtClean="0"/>
              <a:t>suggested </a:t>
            </a:r>
            <a:r>
              <a:rPr lang="en-AU" dirty="0"/>
              <a:t>that </a:t>
            </a:r>
            <a:r>
              <a:rPr lang="en-AU" b="1" dirty="0"/>
              <a:t>Science</a:t>
            </a:r>
            <a:r>
              <a:rPr lang="en-AU" dirty="0"/>
              <a:t> and </a:t>
            </a:r>
            <a:r>
              <a:rPr lang="en-AU" b="1" dirty="0"/>
              <a:t>Religion</a:t>
            </a:r>
            <a:r>
              <a:rPr lang="en-AU" dirty="0"/>
              <a:t> were </a:t>
            </a:r>
            <a:r>
              <a:rPr lang="en-AU" dirty="0" smtClean="0"/>
              <a:t>		</a:t>
            </a:r>
            <a:r>
              <a:rPr lang="en-AU" b="1" dirty="0" smtClean="0"/>
              <a:t>non-overlapping </a:t>
            </a:r>
            <a:r>
              <a:rPr lang="en-AU" b="1" dirty="0"/>
              <a:t>magisteria</a:t>
            </a:r>
            <a:r>
              <a:rPr lang="en-AU" dirty="0"/>
              <a:t>.  </a:t>
            </a:r>
            <a:endParaRPr lang="en-AU" dirty="0" smtClean="0"/>
          </a:p>
          <a:p>
            <a:r>
              <a:rPr lang="en-AU" dirty="0" smtClean="0"/>
              <a:t>The </a:t>
            </a:r>
            <a:r>
              <a:rPr lang="en-AU" dirty="0"/>
              <a:t>domain of one is facts and theories to explain those facts.  </a:t>
            </a:r>
            <a:endParaRPr lang="en-AU" dirty="0" smtClean="0"/>
          </a:p>
          <a:p>
            <a:r>
              <a:rPr lang="en-AU" dirty="0" smtClean="0"/>
              <a:t>The </a:t>
            </a:r>
            <a:r>
              <a:rPr lang="en-AU" dirty="0"/>
              <a:t>other is </a:t>
            </a:r>
            <a:r>
              <a:rPr lang="en-AU" dirty="0" smtClean="0"/>
              <a:t>about human </a:t>
            </a:r>
            <a:r>
              <a:rPr lang="en-AU" dirty="0"/>
              <a:t>purposes, meaning and value, that science can illuminate but never resolve</a:t>
            </a:r>
            <a:r>
              <a:rPr lang="en-AU" dirty="0" smtClean="0"/>
              <a:t>.</a:t>
            </a:r>
          </a:p>
          <a:p>
            <a:pPr marL="0" indent="0">
              <a:buNone/>
            </a:pPr>
            <a:r>
              <a:rPr lang="en-AU" sz="3600" b="1" dirty="0" smtClean="0"/>
              <a:t>New Atheists, </a:t>
            </a:r>
            <a:r>
              <a:rPr lang="en-AU" sz="3600" dirty="0" smtClean="0"/>
              <a:t>such </a:t>
            </a:r>
            <a:r>
              <a:rPr lang="en-AU" sz="3600" dirty="0"/>
              <a:t>as Sam Harris (in </a:t>
            </a:r>
            <a:r>
              <a:rPr lang="en-AU" sz="3600" i="1" dirty="0" smtClean="0"/>
              <a:t>The </a:t>
            </a:r>
            <a:r>
              <a:rPr lang="en-AU" sz="3600" i="1" dirty="0"/>
              <a:t>Moral Landscape</a:t>
            </a:r>
            <a:r>
              <a:rPr lang="en-AU" sz="3600" dirty="0" smtClean="0"/>
              <a:t>):</a:t>
            </a:r>
            <a:endParaRPr lang="en-AU" sz="3600" b="1" dirty="0" smtClean="0"/>
          </a:p>
          <a:p>
            <a:r>
              <a:rPr lang="en-AU" dirty="0"/>
              <a:t>s</a:t>
            </a:r>
            <a:r>
              <a:rPr lang="en-AU" dirty="0" smtClean="0"/>
              <a:t>uggest </a:t>
            </a:r>
            <a:r>
              <a:rPr lang="en-AU" dirty="0"/>
              <a:t>that science </a:t>
            </a:r>
            <a:r>
              <a:rPr lang="en-AU" i="1" dirty="0"/>
              <a:t>can</a:t>
            </a:r>
            <a:r>
              <a:rPr lang="en-AU" dirty="0"/>
              <a:t> resolve questions of ethics and values. </a:t>
            </a:r>
            <a:endParaRPr lang="en-AU" dirty="0" smtClean="0"/>
          </a:p>
          <a:p>
            <a:r>
              <a:rPr lang="en-AU" dirty="0" smtClean="0"/>
              <a:t>They </a:t>
            </a:r>
            <a:r>
              <a:rPr lang="en-AU" i="1" u="sng" dirty="0" smtClean="0"/>
              <a:t>just </a:t>
            </a:r>
            <a:r>
              <a:rPr lang="en-AU" i="1" u="sng" dirty="0"/>
              <a:t>assume</a:t>
            </a:r>
            <a:r>
              <a:rPr lang="en-AU" dirty="0"/>
              <a:t> that goodness is real, citing evidence for the evolution of altruistic behaviour, </a:t>
            </a:r>
            <a:endParaRPr lang="en-AU" dirty="0" smtClean="0"/>
          </a:p>
          <a:p>
            <a:r>
              <a:rPr lang="en-AU" dirty="0"/>
              <a:t>T</a:t>
            </a:r>
            <a:r>
              <a:rPr lang="en-AU" dirty="0" smtClean="0"/>
              <a:t>hen they use a kind of </a:t>
            </a:r>
            <a:r>
              <a:rPr lang="en-AU" u="sng" dirty="0"/>
              <a:t>utilitarianism</a:t>
            </a:r>
            <a:r>
              <a:rPr lang="en-AU" dirty="0"/>
              <a:t> – providing the greatest good to the greatest number </a:t>
            </a:r>
            <a:r>
              <a:rPr lang="en-AU" dirty="0" smtClean="0"/>
              <a:t>– and say science </a:t>
            </a:r>
            <a:r>
              <a:rPr lang="en-AU" dirty="0"/>
              <a:t>can do the rest.</a:t>
            </a:r>
            <a:endParaRPr lang="en-AU"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79450477"/>
      </p:ext>
    </p:extLst>
  </p:cSld>
  <p:clrMapOvr>
    <a:masterClrMapping/>
  </p:clrMapOvr>
  <mc:AlternateContent xmlns:mc="http://schemas.openxmlformats.org/markup-compatibility/2006" xmlns:p14="http://schemas.microsoft.com/office/powerpoint/2010/main">
    <mc:Choice Requires="p14">
      <p:transition spd="slow" p14:dur="2000" advTm="46282"/>
    </mc:Choice>
    <mc:Fallback xmlns="">
      <p:transition spd="slow" advTm="4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861" y="277984"/>
            <a:ext cx="3785348" cy="631596"/>
          </a:xfrm>
        </p:spPr>
        <p:txBody>
          <a:bodyPr>
            <a:normAutofit fontScale="90000"/>
          </a:bodyPr>
          <a:lstStyle/>
          <a:p>
            <a:r>
              <a:rPr lang="en-US" b="1" dirty="0" smtClean="0"/>
              <a:t/>
            </a:r>
            <a:br>
              <a:rPr lang="en-US" b="1" dirty="0" smtClean="0"/>
            </a:br>
            <a:r>
              <a:rPr lang="en-US" sz="4000" b="1" dirty="0" smtClean="0">
                <a:latin typeface="+mn-lt"/>
              </a:rPr>
              <a:t>What we Value</a:t>
            </a:r>
            <a:endParaRPr lang="en-AU" sz="3100" b="1" dirty="0">
              <a:latin typeface="+mn-lt"/>
            </a:endParaRPr>
          </a:p>
        </p:txBody>
      </p:sp>
      <p:sp>
        <p:nvSpPr>
          <p:cNvPr id="3" name="Content Placeholder 2"/>
          <p:cNvSpPr>
            <a:spLocks noGrp="1"/>
          </p:cNvSpPr>
          <p:nvPr>
            <p:ph idx="1"/>
          </p:nvPr>
        </p:nvSpPr>
        <p:spPr>
          <a:xfrm>
            <a:off x="261257" y="999461"/>
            <a:ext cx="11726427" cy="5190324"/>
          </a:xfrm>
        </p:spPr>
        <p:txBody>
          <a:bodyPr>
            <a:normAutofit fontScale="25000" lnSpcReduction="20000"/>
          </a:bodyPr>
          <a:lstStyle/>
          <a:p>
            <a:pPr marL="0" indent="0">
              <a:buNone/>
            </a:pPr>
            <a:r>
              <a:rPr lang="en-AU" sz="9600" dirty="0"/>
              <a:t>From each knowledge domain we have found a range of useful values, ideas that guide our choices, which we have organised into a structure to aid our understanding and discussion</a:t>
            </a:r>
            <a:r>
              <a:rPr lang="en-AU" sz="9600" dirty="0" smtClean="0"/>
              <a:t>.</a:t>
            </a:r>
            <a:endParaRPr lang="en-AU" sz="4600" dirty="0"/>
          </a:p>
          <a:p>
            <a:r>
              <a:rPr lang="en-AU" sz="9600" dirty="0"/>
              <a:t>Philosophy:	</a:t>
            </a:r>
            <a:r>
              <a:rPr lang="en-AU" sz="9600" i="1" dirty="0"/>
              <a:t>Core</a:t>
            </a:r>
            <a:r>
              <a:rPr lang="en-AU" sz="9600" dirty="0"/>
              <a:t> values, the irreducible </a:t>
            </a:r>
            <a:r>
              <a:rPr lang="en-AU" sz="9600" i="1" dirty="0"/>
              <a:t>core</a:t>
            </a:r>
            <a:r>
              <a:rPr lang="en-AU" sz="9600" dirty="0"/>
              <a:t> choices we base our lives </a:t>
            </a:r>
            <a:r>
              <a:rPr lang="en-AU" sz="9600" dirty="0" smtClean="0"/>
              <a:t>on:</a:t>
            </a:r>
            <a:br>
              <a:rPr lang="en-AU" sz="9600" dirty="0" smtClean="0"/>
            </a:br>
            <a:r>
              <a:rPr lang="en-AU" sz="9600" dirty="0" smtClean="0"/>
              <a:t>		</a:t>
            </a:r>
            <a:r>
              <a:rPr lang="en-US" sz="9600" i="1" dirty="0"/>
              <a:t> Truth, Diversity, Reality, Life, Love, Beauty, Responsibility, Equality</a:t>
            </a:r>
            <a:r>
              <a:rPr lang="en-US" sz="9600" dirty="0"/>
              <a:t> &amp; </a:t>
            </a:r>
            <a:r>
              <a:rPr lang="en-US" sz="9600" i="1" dirty="0" smtClean="0"/>
              <a:t>Hope.</a:t>
            </a:r>
            <a:endParaRPr lang="en-AU" sz="9600" dirty="0"/>
          </a:p>
          <a:p>
            <a:r>
              <a:rPr lang="en-AU" sz="9600" dirty="0"/>
              <a:t>Science:	</a:t>
            </a:r>
            <a:r>
              <a:rPr lang="en-AU" sz="9600" i="1" dirty="0"/>
              <a:t>Derived</a:t>
            </a:r>
            <a:r>
              <a:rPr lang="en-AU" sz="9600" dirty="0"/>
              <a:t> values, restatements or combinations of </a:t>
            </a:r>
            <a:r>
              <a:rPr lang="en-AU" sz="9600" i="1" dirty="0"/>
              <a:t>core</a:t>
            </a:r>
            <a:r>
              <a:rPr lang="en-AU" sz="9600" dirty="0"/>
              <a:t> </a:t>
            </a:r>
            <a:r>
              <a:rPr lang="en-AU" sz="9600" dirty="0" smtClean="0"/>
              <a:t>values</a:t>
            </a:r>
            <a:r>
              <a:rPr lang="en-AU" sz="9600" dirty="0"/>
              <a:t>:</a:t>
            </a:r>
          </a:p>
          <a:p>
            <a:pPr marL="0" indent="0">
              <a:buNone/>
            </a:pPr>
            <a:r>
              <a:rPr lang="en-AU" sz="9600" dirty="0"/>
              <a:t> 	</a:t>
            </a:r>
            <a:r>
              <a:rPr lang="en-AU" sz="9600" dirty="0" smtClean="0"/>
              <a:t>	</a:t>
            </a:r>
            <a:r>
              <a:rPr lang="en-US" sz="9600" i="1" dirty="0"/>
              <a:t> </a:t>
            </a:r>
            <a:r>
              <a:rPr lang="en-US" sz="9600" i="1" dirty="0" err="1" smtClean="0"/>
              <a:t>eg</a:t>
            </a:r>
            <a:r>
              <a:rPr lang="en-US" sz="9600" i="1" dirty="0" smtClean="0"/>
              <a:t> Honesty</a:t>
            </a:r>
            <a:r>
              <a:rPr lang="en-US" sz="9600" i="1" dirty="0"/>
              <a:t>, Tolerance, Struggle, Service &amp; </a:t>
            </a:r>
            <a:r>
              <a:rPr lang="en-US" sz="9600" i="1" dirty="0" smtClean="0"/>
              <a:t>Fairness;</a:t>
            </a:r>
            <a:endParaRPr lang="en-AU" sz="9600" dirty="0" smtClean="0"/>
          </a:p>
          <a:p>
            <a:pPr marL="0" indent="0">
              <a:buNone/>
            </a:pPr>
            <a:r>
              <a:rPr lang="en-AU" sz="9600" i="1" dirty="0"/>
              <a:t>	</a:t>
            </a:r>
            <a:r>
              <a:rPr lang="en-AU" sz="9600" i="1" dirty="0" smtClean="0"/>
              <a:t>	Effecting</a:t>
            </a:r>
            <a:r>
              <a:rPr lang="en-AU" sz="9600" dirty="0" smtClean="0"/>
              <a:t> </a:t>
            </a:r>
            <a:r>
              <a:rPr lang="en-AU" sz="9600" dirty="0"/>
              <a:t>values, secondary guides to implement </a:t>
            </a:r>
            <a:r>
              <a:rPr lang="en-AU" sz="9600" i="1" dirty="0"/>
              <a:t>core</a:t>
            </a:r>
            <a:r>
              <a:rPr lang="en-AU" sz="9600" dirty="0"/>
              <a:t> </a:t>
            </a:r>
            <a:r>
              <a:rPr lang="en-AU" sz="9600" dirty="0" smtClean="0"/>
              <a:t>&amp; </a:t>
            </a:r>
            <a:r>
              <a:rPr lang="en-AU" sz="9600" i="1" dirty="0" smtClean="0"/>
              <a:t>derived</a:t>
            </a:r>
            <a:r>
              <a:rPr lang="en-AU" sz="9600" dirty="0" smtClean="0"/>
              <a:t> values</a:t>
            </a:r>
            <a:r>
              <a:rPr lang="en-AU" sz="9600" dirty="0"/>
              <a:t>:</a:t>
            </a:r>
            <a:endParaRPr lang="en-AU" sz="9600" dirty="0" smtClean="0"/>
          </a:p>
          <a:p>
            <a:pPr marL="0" indent="0">
              <a:buNone/>
            </a:pPr>
            <a:r>
              <a:rPr lang="en-AU" sz="9600" dirty="0"/>
              <a:t>	</a:t>
            </a:r>
            <a:r>
              <a:rPr lang="en-AU" sz="9600" dirty="0" smtClean="0"/>
              <a:t>	</a:t>
            </a:r>
            <a:r>
              <a:rPr lang="en-AU" sz="9600" dirty="0" err="1" smtClean="0"/>
              <a:t>eg</a:t>
            </a:r>
            <a:r>
              <a:rPr lang="en-AU" sz="9600" dirty="0" smtClean="0"/>
              <a:t> </a:t>
            </a:r>
            <a:r>
              <a:rPr lang="en-US" sz="9600" i="1" dirty="0" smtClean="0"/>
              <a:t>Respect</a:t>
            </a:r>
            <a:r>
              <a:rPr lang="en-US" sz="9600" i="1" dirty="0"/>
              <a:t>, Reason, </a:t>
            </a:r>
            <a:r>
              <a:rPr lang="en-US" sz="9600" i="1" dirty="0" smtClean="0"/>
              <a:t>Learning, Prosperity, Freedom &amp; Democracy.</a:t>
            </a:r>
            <a:endParaRPr lang="en-AU" sz="9600" dirty="0"/>
          </a:p>
          <a:p>
            <a:r>
              <a:rPr lang="en-AU" sz="9600" dirty="0"/>
              <a:t>History:	</a:t>
            </a:r>
            <a:r>
              <a:rPr lang="en-AU" sz="9600" i="1" dirty="0"/>
              <a:t>Ancillary</a:t>
            </a:r>
            <a:r>
              <a:rPr lang="en-AU" sz="9600" dirty="0"/>
              <a:t> values, tertiary guides to help us keep to our chosen </a:t>
            </a:r>
            <a:r>
              <a:rPr lang="en-AU" sz="9600" dirty="0" smtClean="0"/>
              <a:t>path</a:t>
            </a:r>
            <a:r>
              <a:rPr lang="en-AU" sz="9600" dirty="0"/>
              <a:t>:</a:t>
            </a:r>
            <a:endParaRPr lang="en-AU" sz="9600" dirty="0" smtClean="0"/>
          </a:p>
          <a:p>
            <a:pPr marL="0" indent="0">
              <a:buNone/>
            </a:pPr>
            <a:r>
              <a:rPr lang="en-AU" sz="9600" dirty="0"/>
              <a:t>	</a:t>
            </a:r>
            <a:r>
              <a:rPr lang="en-AU" sz="9600" dirty="0" smtClean="0"/>
              <a:t>	</a:t>
            </a:r>
            <a:r>
              <a:rPr lang="en-AU" sz="9600" dirty="0" err="1" smtClean="0"/>
              <a:t>eg</a:t>
            </a:r>
            <a:r>
              <a:rPr lang="en-AU" sz="9600" i="1" dirty="0" smtClean="0"/>
              <a:t> </a:t>
            </a:r>
            <a:r>
              <a:rPr lang="en-AU" sz="9600" i="1" dirty="0"/>
              <a:t>Courage, Strength, Self-discipline,</a:t>
            </a:r>
            <a:r>
              <a:rPr lang="en-AU" sz="9600" dirty="0"/>
              <a:t> </a:t>
            </a:r>
            <a:r>
              <a:rPr lang="en-AU" sz="9600" i="1" dirty="0" smtClean="0"/>
              <a:t>Persistence,</a:t>
            </a:r>
          </a:p>
          <a:p>
            <a:pPr marL="0" indent="0">
              <a:buNone/>
            </a:pPr>
            <a:r>
              <a:rPr lang="en-AU" sz="9600" i="1" dirty="0"/>
              <a:t>	</a:t>
            </a:r>
            <a:r>
              <a:rPr lang="en-AU" sz="9600" i="1" dirty="0" smtClean="0"/>
              <a:t>	     </a:t>
            </a:r>
            <a:r>
              <a:rPr lang="en-US" sz="9600" dirty="0" smtClean="0"/>
              <a:t> </a:t>
            </a:r>
            <a:r>
              <a:rPr lang="en-US" sz="9600" dirty="0"/>
              <a:t>laudable only when they support </a:t>
            </a:r>
            <a:r>
              <a:rPr lang="en-US" sz="9600" i="1" dirty="0"/>
              <a:t>core, derived </a:t>
            </a:r>
            <a:r>
              <a:rPr lang="en-US" sz="9600" dirty="0"/>
              <a:t>or</a:t>
            </a:r>
            <a:r>
              <a:rPr lang="en-US" sz="9600" i="1" dirty="0"/>
              <a:t> effecting</a:t>
            </a:r>
            <a:r>
              <a:rPr lang="en-US" sz="9600" dirty="0"/>
              <a:t> </a:t>
            </a:r>
            <a:r>
              <a:rPr lang="en-US" sz="9600" dirty="0" smtClean="0"/>
              <a:t>values.</a:t>
            </a:r>
            <a:endParaRPr lang="en-AU" sz="9600" dirty="0"/>
          </a:p>
          <a:p>
            <a:r>
              <a:rPr lang="en-AU" sz="9600" dirty="0"/>
              <a:t>Religion:	The importance of the </a:t>
            </a:r>
            <a:r>
              <a:rPr lang="en-AU" sz="9600" i="1" dirty="0"/>
              <a:t>effecting</a:t>
            </a:r>
            <a:r>
              <a:rPr lang="en-AU" sz="9600" dirty="0"/>
              <a:t> value of </a:t>
            </a:r>
            <a:r>
              <a:rPr lang="en-AU" sz="9600" i="1" dirty="0"/>
              <a:t>narrative</a:t>
            </a:r>
            <a:r>
              <a:rPr lang="en-AU" sz="9600" dirty="0"/>
              <a:t> </a:t>
            </a:r>
            <a:r>
              <a:rPr lang="en-AU" sz="9600" dirty="0" smtClean="0"/>
              <a:t>in </a:t>
            </a:r>
            <a:r>
              <a:rPr lang="en-AU" sz="9600" dirty="0"/>
              <a:t>providing meaning.</a:t>
            </a:r>
          </a:p>
          <a:p>
            <a:r>
              <a:rPr lang="en-AU" sz="9600" dirty="0"/>
              <a:t>Culture:	The importance of the </a:t>
            </a:r>
            <a:r>
              <a:rPr lang="en-AU" sz="9600" i="1" dirty="0"/>
              <a:t>derived</a:t>
            </a:r>
            <a:r>
              <a:rPr lang="en-AU" sz="9600" dirty="0"/>
              <a:t> values such as </a:t>
            </a:r>
            <a:r>
              <a:rPr lang="en-AU" sz="9600" i="1" dirty="0"/>
              <a:t>authenticity</a:t>
            </a:r>
            <a:r>
              <a:rPr lang="en-AU" sz="9600" dirty="0"/>
              <a:t> and </a:t>
            </a:r>
            <a:r>
              <a:rPr lang="en-AU" sz="9600" i="1" dirty="0"/>
              <a:t>balance</a:t>
            </a:r>
            <a:r>
              <a:rPr lang="en-AU" sz="9600" dirty="0" smtClean="0"/>
              <a:t>.</a:t>
            </a:r>
            <a:endParaRPr lang="en-AU" sz="3600" dirty="0" smtClean="0"/>
          </a:p>
          <a:p>
            <a:pPr marL="0" indent="0">
              <a:buNone/>
            </a:pPr>
            <a:r>
              <a:rPr lang="en-AU" sz="14400" dirty="0" smtClean="0"/>
              <a:t>We </a:t>
            </a:r>
            <a:r>
              <a:rPr lang="en-AU" sz="14400" dirty="0"/>
              <a:t>adopt these </a:t>
            </a:r>
            <a:r>
              <a:rPr lang="en-AU" sz="14400" dirty="0" smtClean="0"/>
              <a:t>values in </a:t>
            </a:r>
            <a:r>
              <a:rPr lang="en-AU" sz="14400" dirty="0"/>
              <a:t>our </a:t>
            </a:r>
            <a:r>
              <a:rPr lang="en-AU" sz="14400" dirty="0" smtClean="0"/>
              <a:t>Personal </a:t>
            </a:r>
            <a:r>
              <a:rPr lang="en-AU" sz="14400" dirty="0"/>
              <a:t>and P</a:t>
            </a:r>
            <a:r>
              <a:rPr lang="en-AU" sz="14400" dirty="0" smtClean="0"/>
              <a:t>olitical </a:t>
            </a:r>
            <a:r>
              <a:rPr lang="en-AU" sz="14400" dirty="0"/>
              <a:t>lives.</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70</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0909206"/>
      </p:ext>
    </p:extLst>
  </p:cSld>
  <p:clrMapOvr>
    <a:masterClrMapping/>
  </p:clrMapOvr>
  <mc:AlternateContent xmlns:mc="http://schemas.openxmlformats.org/markup-compatibility/2006" xmlns:p14="http://schemas.microsoft.com/office/powerpoint/2010/main">
    <mc:Choice Requires="p14">
      <p:transition spd="slow" p14:dur="2000" advTm="93403"/>
    </mc:Choice>
    <mc:Fallback xmlns="">
      <p:transition spd="slow" advTm="9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54612"/>
            <a:ext cx="4750191" cy="631596"/>
          </a:xfrm>
        </p:spPr>
        <p:txBody>
          <a:bodyPr>
            <a:normAutofit fontScale="90000"/>
          </a:bodyPr>
          <a:lstStyle/>
          <a:p>
            <a:r>
              <a:rPr lang="en-US" sz="4000" b="1" dirty="0" smtClean="0">
                <a:latin typeface="+mn-lt"/>
              </a:rPr>
              <a:t>Core Personal Values</a:t>
            </a:r>
            <a:endParaRPr lang="en-AU" sz="4000" b="1" dirty="0">
              <a:latin typeface="+mn-lt"/>
            </a:endParaRPr>
          </a:p>
        </p:txBody>
      </p:sp>
      <p:sp>
        <p:nvSpPr>
          <p:cNvPr id="3" name="Content Placeholder 2"/>
          <p:cNvSpPr>
            <a:spLocks noGrp="1"/>
          </p:cNvSpPr>
          <p:nvPr>
            <p:ph idx="1"/>
          </p:nvPr>
        </p:nvSpPr>
        <p:spPr>
          <a:xfrm>
            <a:off x="676085" y="1420503"/>
            <a:ext cx="11812772" cy="5771142"/>
          </a:xfrm>
        </p:spPr>
        <p:txBody>
          <a:bodyPr>
            <a:normAutofit/>
          </a:bodyPr>
          <a:lstStyle/>
          <a:p>
            <a:pPr marL="0" indent="0">
              <a:buNone/>
            </a:pPr>
            <a:r>
              <a:rPr lang="en-US" dirty="0" smtClean="0"/>
              <a:t>Our </a:t>
            </a:r>
            <a:r>
              <a:rPr lang="en-US" b="1" i="1" dirty="0"/>
              <a:t>core</a:t>
            </a:r>
            <a:r>
              <a:rPr lang="en-US" dirty="0"/>
              <a:t> </a:t>
            </a:r>
            <a:r>
              <a:rPr lang="en-US" dirty="0" smtClean="0"/>
              <a:t>values come from our philosophy. </a:t>
            </a:r>
          </a:p>
          <a:p>
            <a:r>
              <a:rPr lang="en-AU" dirty="0"/>
              <a:t>They reflect the </a:t>
            </a:r>
            <a:r>
              <a:rPr lang="en-AU" b="1" i="1" dirty="0"/>
              <a:t>hard choices</a:t>
            </a:r>
            <a:r>
              <a:rPr lang="en-AU" dirty="0"/>
              <a:t> we make as we resolve </a:t>
            </a:r>
            <a:r>
              <a:rPr lang="en-AU" dirty="0" smtClean="0"/>
              <a:t>dilemmas,</a:t>
            </a:r>
            <a:endParaRPr lang="en-AU" dirty="0"/>
          </a:p>
          <a:p>
            <a:pPr marL="0" indent="0">
              <a:buNone/>
            </a:pPr>
            <a:r>
              <a:rPr lang="en-US" dirty="0" smtClean="0"/>
              <a:t>but they are: </a:t>
            </a:r>
            <a:endParaRPr lang="en-AU" dirty="0"/>
          </a:p>
          <a:p>
            <a:r>
              <a:rPr lang="en-US" b="1" dirty="0" smtClean="0"/>
              <a:t>consistent </a:t>
            </a:r>
            <a:r>
              <a:rPr lang="en-US" b="1" dirty="0"/>
              <a:t>with </a:t>
            </a:r>
            <a:r>
              <a:rPr lang="en-US" dirty="0"/>
              <a:t>our understanding of </a:t>
            </a:r>
            <a:r>
              <a:rPr lang="en-US" b="1" dirty="0" smtClean="0"/>
              <a:t>reality</a:t>
            </a:r>
            <a:r>
              <a:rPr lang="en-US" dirty="0" smtClean="0"/>
              <a:t>, our insights, our global beliefs, </a:t>
            </a:r>
            <a:r>
              <a:rPr lang="en-US" dirty="0"/>
              <a:t>from science, history, religion and </a:t>
            </a:r>
            <a:r>
              <a:rPr lang="en-US" dirty="0" smtClean="0"/>
              <a:t>culture</a:t>
            </a:r>
            <a:r>
              <a:rPr lang="en-US" dirty="0"/>
              <a:t>.</a:t>
            </a:r>
          </a:p>
          <a:p>
            <a:pPr marL="0" indent="0">
              <a:buNone/>
            </a:pPr>
            <a:endParaRPr lang="en-AU" dirty="0" smtClean="0"/>
          </a:p>
          <a:p>
            <a:pPr marL="0" indent="0">
              <a:buNone/>
            </a:pPr>
            <a:r>
              <a:rPr lang="en-AU" dirty="0" smtClean="0"/>
              <a:t>We </a:t>
            </a:r>
            <a:r>
              <a:rPr lang="en-AU" dirty="0"/>
              <a:t>can’t “undo” knowing that we choose our values</a:t>
            </a:r>
            <a:r>
              <a:rPr lang="en-AU"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71</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05390883"/>
      </p:ext>
    </p:extLst>
  </p:cSld>
  <p:clrMapOvr>
    <a:masterClrMapping/>
  </p:clrMapOvr>
  <mc:AlternateContent xmlns:mc="http://schemas.openxmlformats.org/markup-compatibility/2006" xmlns:p14="http://schemas.microsoft.com/office/powerpoint/2010/main">
    <mc:Choice Requires="p14">
      <p:transition spd="slow" p14:dur="2000" advTm="21299"/>
    </mc:Choice>
    <mc:Fallback xmlns="">
      <p:transition spd="slow" advTm="2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99763"/>
            <a:ext cx="3371342" cy="631596"/>
          </a:xfrm>
        </p:spPr>
        <p:txBody>
          <a:bodyPr>
            <a:normAutofit fontScale="90000"/>
          </a:bodyPr>
          <a:lstStyle/>
          <a:p>
            <a:r>
              <a:rPr lang="en-US" b="1" dirty="0" smtClean="0"/>
              <a:t/>
            </a:r>
            <a:br>
              <a:rPr lang="en-US" b="1" dirty="0" smtClean="0"/>
            </a:br>
            <a:r>
              <a:rPr lang="en-US" sz="4000" b="1" i="1" dirty="0" smtClean="0">
                <a:latin typeface="+mn-lt"/>
              </a:rPr>
              <a:t>What we Feel</a:t>
            </a:r>
            <a:endParaRPr lang="en-AU" sz="4000" b="1" dirty="0">
              <a:latin typeface="+mn-lt"/>
            </a:endParaRPr>
          </a:p>
        </p:txBody>
      </p:sp>
      <p:sp>
        <p:nvSpPr>
          <p:cNvPr id="3" name="Content Placeholder 2"/>
          <p:cNvSpPr>
            <a:spLocks noGrp="1"/>
          </p:cNvSpPr>
          <p:nvPr>
            <p:ph idx="1"/>
          </p:nvPr>
        </p:nvSpPr>
        <p:spPr>
          <a:xfrm>
            <a:off x="340243" y="829341"/>
            <a:ext cx="11206716" cy="5784110"/>
          </a:xfrm>
        </p:spPr>
        <p:txBody>
          <a:bodyPr>
            <a:normAutofit fontScale="85000" lnSpcReduction="10000"/>
          </a:bodyPr>
          <a:lstStyle/>
          <a:p>
            <a:pPr marL="0" indent="0">
              <a:buNone/>
            </a:pPr>
            <a:r>
              <a:rPr lang="en-AU" dirty="0" smtClean="0"/>
              <a:t>We may initially feel overwhelmed by such complex arguments.  But …</a:t>
            </a:r>
          </a:p>
          <a:p>
            <a:pPr marL="216000"/>
            <a:r>
              <a:rPr lang="en-AU" b="1" dirty="0" smtClean="0"/>
              <a:t>We can feel confident that our personal actions are justified and valid</a:t>
            </a:r>
          </a:p>
          <a:p>
            <a:pPr marL="216000" indent="0">
              <a:spcBef>
                <a:spcPts val="0"/>
              </a:spcBef>
              <a:buNone/>
            </a:pPr>
            <a:r>
              <a:rPr lang="en-AU" dirty="0"/>
              <a:t>because </a:t>
            </a:r>
            <a:r>
              <a:rPr lang="en-AU" dirty="0" smtClean="0"/>
              <a:t>they are based on sound analyses, as consistent as possible with reason and the evidence, and life affirming value choices.</a:t>
            </a:r>
          </a:p>
          <a:p>
            <a:r>
              <a:rPr lang="en-AU" b="1" dirty="0" smtClean="0"/>
              <a:t>We </a:t>
            </a:r>
            <a:r>
              <a:rPr lang="en-AU" b="1" dirty="0"/>
              <a:t>see ourselves playing our part in the universal narrative, </a:t>
            </a:r>
            <a:endParaRPr lang="en-AU" dirty="0"/>
          </a:p>
          <a:p>
            <a:pPr marL="720000" indent="0">
              <a:spcBef>
                <a:spcPts val="0"/>
              </a:spcBef>
              <a:buNone/>
            </a:pPr>
            <a:r>
              <a:rPr lang="en-AU" b="1" dirty="0"/>
              <a:t>becoming more aware of and more connected to the world, </a:t>
            </a:r>
            <a:endParaRPr lang="en-AU" dirty="0"/>
          </a:p>
          <a:p>
            <a:pPr marL="720000" indent="0">
              <a:spcBef>
                <a:spcPts val="0"/>
              </a:spcBef>
              <a:buNone/>
            </a:pPr>
            <a:r>
              <a:rPr lang="en-AU" b="1" dirty="0" smtClean="0"/>
              <a:t>as </a:t>
            </a:r>
            <a:r>
              <a:rPr lang="en-AU" b="1" dirty="0"/>
              <a:t>we look after ourselves and our loved ones and our communities, </a:t>
            </a:r>
            <a:endParaRPr lang="en-AU" dirty="0"/>
          </a:p>
          <a:p>
            <a:pPr marL="720000" indent="0">
              <a:spcBef>
                <a:spcPts val="0"/>
              </a:spcBef>
              <a:buNone/>
            </a:pPr>
            <a:r>
              <a:rPr lang="en-AU" b="1" dirty="0"/>
              <a:t>through the many roles we adopt: </a:t>
            </a:r>
            <a:endParaRPr lang="en-AU" dirty="0"/>
          </a:p>
          <a:p>
            <a:pPr marL="491400" indent="0">
              <a:buNone/>
            </a:pPr>
            <a:r>
              <a:rPr lang="en-AU" dirty="0"/>
              <a:t>as children, friends, lovers, spouses, parents, volunteers, </a:t>
            </a:r>
            <a:r>
              <a:rPr lang="en-AU" dirty="0" smtClean="0"/>
              <a:t>teammates, </a:t>
            </a:r>
            <a:r>
              <a:rPr lang="en-AU" dirty="0"/>
              <a:t>workers, managers, </a:t>
            </a:r>
            <a:r>
              <a:rPr lang="en-AU" dirty="0" smtClean="0"/>
              <a:t>professionals</a:t>
            </a:r>
            <a:r>
              <a:rPr lang="en-AU" dirty="0"/>
              <a:t>, citizens, public servants, political leaders; </a:t>
            </a:r>
          </a:p>
          <a:p>
            <a:pPr marL="720000" indent="0">
              <a:buNone/>
            </a:pPr>
            <a:r>
              <a:rPr lang="en-AU" b="1" dirty="0"/>
              <a:t>and the multiple identities we have:</a:t>
            </a:r>
            <a:endParaRPr lang="en-AU" dirty="0"/>
          </a:p>
          <a:p>
            <a:pPr marL="491400" indent="0">
              <a:buNone/>
            </a:pPr>
            <a:r>
              <a:rPr lang="en-AU" dirty="0"/>
              <a:t>based </a:t>
            </a:r>
            <a:r>
              <a:rPr lang="en-AU" dirty="0" err="1" smtClean="0"/>
              <a:t>eg</a:t>
            </a:r>
            <a:r>
              <a:rPr lang="en-AU" dirty="0" smtClean="0"/>
              <a:t> on </a:t>
            </a:r>
            <a:r>
              <a:rPr lang="en-AU" dirty="0"/>
              <a:t>age, gender, ethnicity, race, caste, class, sexual preference, religion or nationality</a:t>
            </a:r>
            <a:r>
              <a:rPr lang="en-AU"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72</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29943673"/>
      </p:ext>
    </p:extLst>
  </p:cSld>
  <p:clrMapOvr>
    <a:masterClrMapping/>
  </p:clrMapOvr>
  <mc:AlternateContent xmlns:mc="http://schemas.openxmlformats.org/markup-compatibility/2006" xmlns:p14="http://schemas.microsoft.com/office/powerpoint/2010/main">
    <mc:Choice Requires="p14">
      <p:transition spd="slow" p14:dur="2000" advTm="59592"/>
    </mc:Choice>
    <mc:Fallback xmlns="">
      <p:transition spd="slow" advTm="5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961" y="0"/>
            <a:ext cx="4959603" cy="926184"/>
          </a:xfrm>
        </p:spPr>
        <p:txBody>
          <a:bodyPr>
            <a:normAutofit/>
          </a:bodyPr>
          <a:lstStyle/>
          <a:p>
            <a:r>
              <a:rPr lang="en-AU" sz="5400" b="1" dirty="0"/>
              <a:t>7</a:t>
            </a:r>
            <a:r>
              <a:rPr lang="en-AU" sz="5400" b="1" dirty="0" smtClean="0"/>
              <a:t>. Action: Politics</a:t>
            </a:r>
            <a:endParaRPr lang="en-AU" sz="5400" dirty="0"/>
          </a:p>
        </p:txBody>
      </p:sp>
      <p:sp>
        <p:nvSpPr>
          <p:cNvPr id="3" name="Content Placeholder 2"/>
          <p:cNvSpPr>
            <a:spLocks noGrp="1"/>
          </p:cNvSpPr>
          <p:nvPr>
            <p:ph idx="1"/>
          </p:nvPr>
        </p:nvSpPr>
        <p:spPr>
          <a:xfrm>
            <a:off x="664676" y="2229646"/>
            <a:ext cx="10462926" cy="4757145"/>
          </a:xfrm>
        </p:spPr>
        <p:txBody>
          <a:bodyPr>
            <a:noAutofit/>
          </a:bodyPr>
          <a:lstStyle/>
          <a:p>
            <a:r>
              <a:rPr lang="en-AU" sz="3000" dirty="0"/>
              <a:t>Politics occurs in every group of humans: families, work places, community groups and so </a:t>
            </a:r>
            <a:r>
              <a:rPr lang="en-AU" sz="3000" dirty="0" smtClean="0"/>
              <a:t>on. </a:t>
            </a:r>
            <a:endParaRPr lang="en-AU" sz="3000" dirty="0"/>
          </a:p>
          <a:p>
            <a:pPr>
              <a:spcBef>
                <a:spcPts val="0"/>
              </a:spcBef>
            </a:pPr>
            <a:r>
              <a:rPr lang="en-AU" sz="3000" dirty="0"/>
              <a:t>Here we </a:t>
            </a:r>
            <a:r>
              <a:rPr lang="en-AU" sz="3000" dirty="0" smtClean="0"/>
              <a:t>focus on politics in business</a:t>
            </a:r>
            <a:r>
              <a:rPr lang="en-AU" sz="3000" dirty="0"/>
              <a:t>, government, civil society, the environment, global justice, and education</a:t>
            </a:r>
            <a:r>
              <a:rPr lang="en-AU" sz="3000" dirty="0" smtClean="0"/>
              <a:t>.</a:t>
            </a:r>
          </a:p>
          <a:p>
            <a:pPr marL="0" indent="0">
              <a:buNone/>
            </a:pPr>
            <a:r>
              <a:rPr lang="en-AU" sz="2800" dirty="0"/>
              <a:t>Our political decisions can be based on our </a:t>
            </a:r>
            <a:r>
              <a:rPr lang="en-AU" sz="2800" i="1" dirty="0"/>
              <a:t>core</a:t>
            </a:r>
            <a:r>
              <a:rPr lang="en-AU" sz="2800" dirty="0"/>
              <a:t> philosophical values and the </a:t>
            </a:r>
            <a:r>
              <a:rPr lang="en-AU" sz="2800" i="1" dirty="0"/>
              <a:t>derived,</a:t>
            </a:r>
            <a:r>
              <a:rPr lang="en-AU" sz="2800" dirty="0"/>
              <a:t> </a:t>
            </a:r>
            <a:r>
              <a:rPr lang="en-AU" sz="2800" i="1" dirty="0"/>
              <a:t>effecting</a:t>
            </a:r>
            <a:r>
              <a:rPr lang="en-AU" sz="2800" dirty="0"/>
              <a:t> and </a:t>
            </a:r>
            <a:r>
              <a:rPr lang="en-AU" sz="2800" i="1" dirty="0"/>
              <a:t>ancillary</a:t>
            </a:r>
            <a:r>
              <a:rPr lang="en-AU" sz="2800" dirty="0"/>
              <a:t> values we have adopted from science, history, religion, culture &amp; personal practice.  </a:t>
            </a:r>
            <a:endParaRPr lang="en-AU" sz="2800" dirty="0" smtClean="0"/>
          </a:p>
          <a:p>
            <a:pPr marL="0" indent="0">
              <a:buNone/>
            </a:pPr>
            <a:endParaRPr lang="en-AU" sz="28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73</a:t>
            </a:fld>
            <a:endParaRPr lang="en-AU"/>
          </a:p>
        </p:txBody>
      </p:sp>
      <p:sp>
        <p:nvSpPr>
          <p:cNvPr id="7" name="Title 1"/>
          <p:cNvSpPr txBox="1">
            <a:spLocks/>
          </p:cNvSpPr>
          <p:nvPr/>
        </p:nvSpPr>
        <p:spPr>
          <a:xfrm>
            <a:off x="664676" y="1262117"/>
            <a:ext cx="3874417" cy="631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dirty="0" smtClean="0">
                <a:latin typeface="+mn-lt"/>
              </a:rPr>
              <a:t>What we Consider</a:t>
            </a:r>
            <a:endParaRPr lang="en-AU" sz="3600" b="1" dirty="0">
              <a:latin typeface="+mn-lt"/>
            </a:endParaRPr>
          </a:p>
        </p:txBody>
      </p:sp>
      <p:sp>
        <p:nvSpPr>
          <p:cNvPr id="9" name="Date Placeholder 8"/>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74083058"/>
      </p:ext>
    </p:extLst>
  </p:cSld>
  <p:clrMapOvr>
    <a:masterClrMapping/>
  </p:clrMapOvr>
  <mc:AlternateContent xmlns:mc="http://schemas.openxmlformats.org/markup-compatibility/2006" xmlns:p14="http://schemas.microsoft.com/office/powerpoint/2010/main">
    <mc:Choice Requires="p14">
      <p:transition spd="slow" p14:dur="2000" advTm="34046"/>
    </mc:Choice>
    <mc:Fallback xmlns="">
      <p:transition spd="slow" advTm="3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509" y="926183"/>
            <a:ext cx="11689407" cy="4757145"/>
          </a:xfrm>
        </p:spPr>
        <p:txBody>
          <a:bodyPr>
            <a:noAutofit/>
          </a:bodyPr>
          <a:lstStyle/>
          <a:p>
            <a:r>
              <a:rPr lang="en-AU" dirty="0" smtClean="0"/>
              <a:t>To </a:t>
            </a:r>
            <a:r>
              <a:rPr lang="en-AU" dirty="0"/>
              <a:t>be consistent with our personal values we must live with our political differences and resolve them as peacefully as possible.  </a:t>
            </a:r>
            <a:endParaRPr lang="en-AU" dirty="0" smtClean="0"/>
          </a:p>
          <a:p>
            <a:r>
              <a:rPr lang="en-AU" dirty="0" smtClean="0"/>
              <a:t>Some </a:t>
            </a:r>
            <a:r>
              <a:rPr lang="en-AU" dirty="0"/>
              <a:t>issues are complex, but many differences arise out of ignorance.  Sometimes we agree on the facts but choose different values.  </a:t>
            </a:r>
            <a:r>
              <a:rPr lang="en-AU" dirty="0" smtClean="0"/>
              <a:t>Education </a:t>
            </a:r>
            <a:r>
              <a:rPr lang="en-AU" dirty="0"/>
              <a:t>is a key to resolving many differences</a:t>
            </a:r>
            <a:r>
              <a:rPr lang="en-AU" dirty="0" smtClean="0"/>
              <a:t>.</a:t>
            </a:r>
          </a:p>
          <a:p>
            <a:pPr marL="0" indent="0">
              <a:buNone/>
            </a:pPr>
            <a:r>
              <a:rPr lang="en-AU" dirty="0"/>
              <a:t>Our political struggle is:</a:t>
            </a:r>
          </a:p>
          <a:p>
            <a:pPr lvl="0">
              <a:spcBef>
                <a:spcPts val="0"/>
              </a:spcBef>
            </a:pPr>
            <a:r>
              <a:rPr lang="en-AU" dirty="0"/>
              <a:t>to persuade </a:t>
            </a:r>
            <a:r>
              <a:rPr lang="en-AU" dirty="0" smtClean="0"/>
              <a:t>opponents </a:t>
            </a:r>
            <a:r>
              <a:rPr lang="en-AU" dirty="0"/>
              <a:t>where </a:t>
            </a:r>
            <a:r>
              <a:rPr lang="en-AU" u="sng" dirty="0"/>
              <a:t>their</a:t>
            </a:r>
            <a:r>
              <a:rPr lang="en-AU" dirty="0"/>
              <a:t> reasoning or evidence is flawed;</a:t>
            </a:r>
          </a:p>
          <a:p>
            <a:pPr lvl="0">
              <a:spcBef>
                <a:spcPts val="0"/>
              </a:spcBef>
            </a:pPr>
            <a:r>
              <a:rPr lang="en-AU" dirty="0"/>
              <a:t>or to learn more, to reduce the uncertainties, through debate, research, or trial and error</a:t>
            </a:r>
            <a:r>
              <a:rPr lang="en-US" dirty="0"/>
              <a:t>;</a:t>
            </a:r>
            <a:endParaRPr lang="en-AU" dirty="0"/>
          </a:p>
          <a:p>
            <a:pPr lvl="0">
              <a:spcBef>
                <a:spcPts val="0"/>
              </a:spcBef>
            </a:pPr>
            <a:r>
              <a:rPr lang="en-AU" dirty="0"/>
              <a:t>or perhaps to update </a:t>
            </a:r>
            <a:r>
              <a:rPr lang="en-AU" u="sng" dirty="0"/>
              <a:t>our</a:t>
            </a:r>
            <a:r>
              <a:rPr lang="en-AU" dirty="0"/>
              <a:t> flawed beliefs</a:t>
            </a:r>
            <a:r>
              <a:rPr lang="en-US" dirty="0"/>
              <a:t>.</a:t>
            </a:r>
            <a:endParaRPr lang="en-AU" dirty="0"/>
          </a:p>
          <a:p>
            <a:endParaRPr lang="en-AU" dirty="0"/>
          </a:p>
          <a:p>
            <a:pPr lvl="0"/>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74</a:t>
            </a:fld>
            <a:endParaRPr lang="en-AU"/>
          </a:p>
        </p:txBody>
      </p:sp>
      <p:sp>
        <p:nvSpPr>
          <p:cNvPr id="7" name="Title 1"/>
          <p:cNvSpPr txBox="1">
            <a:spLocks/>
          </p:cNvSpPr>
          <p:nvPr/>
        </p:nvSpPr>
        <p:spPr>
          <a:xfrm>
            <a:off x="951755" y="294587"/>
            <a:ext cx="4449585" cy="631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dirty="0" smtClean="0">
                <a:latin typeface="+mn-lt"/>
              </a:rPr>
              <a:t>What we Consider </a:t>
            </a:r>
            <a:r>
              <a:rPr lang="en-US" sz="2800" dirty="0" smtClean="0">
                <a:latin typeface="+mn-lt"/>
              </a:rPr>
              <a:t>(2)</a:t>
            </a:r>
            <a:endParaRPr lang="en-AU" sz="2800" dirty="0">
              <a:latin typeface="+mn-lt"/>
            </a:endParaRPr>
          </a:p>
        </p:txBody>
      </p:sp>
      <p:sp>
        <p:nvSpPr>
          <p:cNvPr id="9" name="Date Placeholder 8"/>
          <p:cNvSpPr>
            <a:spLocks noGrp="1"/>
          </p:cNvSpPr>
          <p:nvPr>
            <p:ph type="dt" sz="half" idx="10"/>
          </p:nvPr>
        </p:nvSpPr>
        <p:spPr/>
        <p:txBody>
          <a:bodyPr/>
          <a:lstStyle/>
          <a:p>
            <a:r>
              <a:rPr lang="en-US" smtClean="0"/>
              <a:t>20/06/2017 Version 1.1</a:t>
            </a:r>
            <a:endParaRPr lang="en-AU"/>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67791546"/>
      </p:ext>
    </p:extLst>
  </p:cSld>
  <p:clrMapOvr>
    <a:masterClrMapping/>
  </p:clrMapOvr>
  <mc:AlternateContent xmlns:mc="http://schemas.openxmlformats.org/markup-compatibility/2006" xmlns:p14="http://schemas.microsoft.com/office/powerpoint/2010/main">
    <mc:Choice Requires="p14">
      <p:transition spd="slow" p14:dur="2000" advTm="40371"/>
    </mc:Choice>
    <mc:Fallback xmlns="">
      <p:transition spd="slow" advTm="4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40936"/>
            <a:ext cx="3989026" cy="631596"/>
          </a:xfrm>
        </p:spPr>
        <p:txBody>
          <a:bodyPr>
            <a:normAutofit fontScale="90000"/>
          </a:bodyPr>
          <a:lstStyle/>
          <a:p>
            <a:r>
              <a:rPr lang="en-US" b="1" dirty="0" smtClean="0"/>
              <a:t/>
            </a:r>
            <a:br>
              <a:rPr lang="en-US" b="1" dirty="0" smtClean="0"/>
            </a:br>
            <a:r>
              <a:rPr lang="en-US" sz="4400" b="1" dirty="0" smtClean="0">
                <a:latin typeface="+mn-lt"/>
              </a:rPr>
              <a:t>What we Value</a:t>
            </a:r>
            <a:endParaRPr lang="en-AU" sz="4400" b="1" dirty="0">
              <a:latin typeface="+mn-lt"/>
            </a:endParaRPr>
          </a:p>
        </p:txBody>
      </p:sp>
      <p:sp>
        <p:nvSpPr>
          <p:cNvPr id="3" name="Content Placeholder 2"/>
          <p:cNvSpPr>
            <a:spLocks noGrp="1"/>
          </p:cNvSpPr>
          <p:nvPr>
            <p:ph idx="1"/>
          </p:nvPr>
        </p:nvSpPr>
        <p:spPr>
          <a:xfrm>
            <a:off x="525703" y="1384020"/>
            <a:ext cx="11206716" cy="5473980"/>
          </a:xfrm>
        </p:spPr>
        <p:txBody>
          <a:bodyPr>
            <a:normAutofit/>
          </a:bodyPr>
          <a:lstStyle/>
          <a:p>
            <a:pPr marL="0" indent="0">
              <a:buNone/>
            </a:pPr>
            <a:r>
              <a:rPr lang="en-AU" i="1" dirty="0" smtClean="0"/>
              <a:t>We have already discussed such values as prosperity, human rights, freedom and democracy.  Consider a few others:</a:t>
            </a:r>
          </a:p>
          <a:p>
            <a:r>
              <a:rPr lang="en-AU" i="1" dirty="0" smtClean="0"/>
              <a:t>Sustainability</a:t>
            </a:r>
            <a:r>
              <a:rPr lang="en-AU" dirty="0" smtClean="0"/>
              <a:t> </a:t>
            </a:r>
            <a:r>
              <a:rPr lang="en-AU" dirty="0"/>
              <a:t>is an </a:t>
            </a:r>
            <a:r>
              <a:rPr lang="en-AU" i="1" dirty="0"/>
              <a:t>effecting</a:t>
            </a:r>
            <a:r>
              <a:rPr lang="en-AU" dirty="0"/>
              <a:t> value based on </a:t>
            </a:r>
            <a:r>
              <a:rPr lang="en-AU" i="1" dirty="0" smtClean="0"/>
              <a:t>responsibility</a:t>
            </a:r>
            <a:r>
              <a:rPr lang="en-AU" dirty="0" smtClean="0"/>
              <a:t>, e</a:t>
            </a:r>
            <a:r>
              <a:rPr lang="en-AU" i="1" dirty="0" smtClean="0"/>
              <a:t>quality</a:t>
            </a:r>
            <a:r>
              <a:rPr lang="en-AU" dirty="0" smtClean="0"/>
              <a:t> </a:t>
            </a:r>
            <a:r>
              <a:rPr lang="en-AU" dirty="0"/>
              <a:t>and </a:t>
            </a:r>
            <a:r>
              <a:rPr lang="en-AU" i="1" dirty="0"/>
              <a:t>hope</a:t>
            </a:r>
            <a:r>
              <a:rPr lang="en-AU" dirty="0"/>
              <a:t>.</a:t>
            </a:r>
          </a:p>
          <a:p>
            <a:r>
              <a:rPr lang="en-US" dirty="0" smtClean="0"/>
              <a:t>We </a:t>
            </a:r>
            <a:r>
              <a:rPr lang="en-US" dirty="0"/>
              <a:t>value </a:t>
            </a:r>
            <a:r>
              <a:rPr lang="en-US" i="1" dirty="0" smtClean="0"/>
              <a:t>honesty </a:t>
            </a:r>
            <a:r>
              <a:rPr lang="en-US" dirty="0" smtClean="0"/>
              <a:t>and </a:t>
            </a:r>
            <a:r>
              <a:rPr lang="en-US" i="1" dirty="0" smtClean="0"/>
              <a:t>integrity</a:t>
            </a:r>
            <a:r>
              <a:rPr lang="en-US" dirty="0" smtClean="0"/>
              <a:t> </a:t>
            </a:r>
            <a:r>
              <a:rPr lang="en-US" dirty="0"/>
              <a:t>in our leaders.</a:t>
            </a:r>
            <a:endParaRPr lang="en-AU" dirty="0"/>
          </a:p>
          <a:p>
            <a:r>
              <a:rPr lang="en-AU" dirty="0" smtClean="0"/>
              <a:t>We </a:t>
            </a:r>
            <a:r>
              <a:rPr lang="en-AU" dirty="0"/>
              <a:t>value </a:t>
            </a:r>
            <a:r>
              <a:rPr lang="en-AU" i="1" dirty="0"/>
              <a:t>learning</a:t>
            </a:r>
            <a:r>
              <a:rPr lang="en-AU" dirty="0"/>
              <a:t> because it promotes prosperity and empowers us to obtain </a:t>
            </a:r>
            <a:r>
              <a:rPr lang="en-AU" i="1" dirty="0"/>
              <a:t>justice</a:t>
            </a:r>
            <a:r>
              <a:rPr lang="en-AU" dirty="0" smtClean="0"/>
              <a:t>.</a:t>
            </a:r>
          </a:p>
          <a:p>
            <a:endParaRPr lang="en-AU" sz="36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75</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82628182"/>
      </p:ext>
    </p:extLst>
  </p:cSld>
  <p:clrMapOvr>
    <a:masterClrMapping/>
  </p:clrMapOvr>
  <mc:AlternateContent xmlns:mc="http://schemas.openxmlformats.org/markup-compatibility/2006" xmlns:p14="http://schemas.microsoft.com/office/powerpoint/2010/main">
    <mc:Choice Requires="p14">
      <p:transition spd="slow" p14:dur="2000" advTm="25446"/>
    </mc:Choice>
    <mc:Fallback xmlns="">
      <p:transition spd="slow" advTm="2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290716"/>
            <a:ext cx="3371342" cy="631596"/>
          </a:xfrm>
        </p:spPr>
        <p:txBody>
          <a:bodyPr>
            <a:normAutofit fontScale="90000"/>
          </a:bodyPr>
          <a:lstStyle/>
          <a:p>
            <a:r>
              <a:rPr lang="en-US" b="1" dirty="0" smtClean="0"/>
              <a:t/>
            </a:r>
            <a:br>
              <a:rPr lang="en-US" b="1" dirty="0" smtClean="0"/>
            </a:br>
            <a:r>
              <a:rPr lang="en-US" sz="4000" b="1" i="1" dirty="0" smtClean="0">
                <a:latin typeface="+mn-lt"/>
              </a:rPr>
              <a:t>What we Feel</a:t>
            </a:r>
            <a:endParaRPr lang="en-AU" sz="4000" b="1" dirty="0">
              <a:latin typeface="+mn-lt"/>
            </a:endParaRPr>
          </a:p>
        </p:txBody>
      </p:sp>
      <p:sp>
        <p:nvSpPr>
          <p:cNvPr id="3" name="Content Placeholder 2"/>
          <p:cNvSpPr>
            <a:spLocks noGrp="1"/>
          </p:cNvSpPr>
          <p:nvPr>
            <p:ph idx="1"/>
          </p:nvPr>
        </p:nvSpPr>
        <p:spPr>
          <a:xfrm>
            <a:off x="422030" y="1095270"/>
            <a:ext cx="11344589" cy="5164853"/>
          </a:xfrm>
        </p:spPr>
        <p:txBody>
          <a:bodyPr>
            <a:normAutofit/>
          </a:bodyPr>
          <a:lstStyle/>
          <a:p>
            <a:pPr marL="0" indent="0">
              <a:buNone/>
            </a:pPr>
            <a:r>
              <a:rPr lang="en-AU" b="1" dirty="0" smtClean="0"/>
              <a:t>These </a:t>
            </a:r>
            <a:r>
              <a:rPr lang="en-AU" b="1" dirty="0"/>
              <a:t>principles and guidelines for political action </a:t>
            </a:r>
            <a:r>
              <a:rPr lang="en-AU" b="1" dirty="0" smtClean="0"/>
              <a:t>help </a:t>
            </a:r>
          </a:p>
          <a:p>
            <a:pPr marL="0" indent="0">
              <a:spcBef>
                <a:spcPts val="0"/>
              </a:spcBef>
              <a:buNone/>
            </a:pPr>
            <a:r>
              <a:rPr lang="en-AU" b="1" dirty="0" smtClean="0"/>
              <a:t>to </a:t>
            </a:r>
            <a:r>
              <a:rPr lang="en-AU" b="1" dirty="0"/>
              <a:t>define our role </a:t>
            </a:r>
            <a:r>
              <a:rPr lang="en-AU" b="1" dirty="0" smtClean="0"/>
              <a:t>within </a:t>
            </a:r>
            <a:r>
              <a:rPr lang="en-AU" b="1" dirty="0"/>
              <a:t>the universal narrative and </a:t>
            </a:r>
            <a:endParaRPr lang="en-AU" b="1" dirty="0" smtClean="0"/>
          </a:p>
          <a:p>
            <a:pPr marL="0" indent="0">
              <a:spcBef>
                <a:spcPts val="0"/>
              </a:spcBef>
              <a:buNone/>
            </a:pPr>
            <a:r>
              <a:rPr lang="en-AU" b="1" dirty="0" smtClean="0"/>
              <a:t>to </a:t>
            </a:r>
            <a:r>
              <a:rPr lang="en-AU" b="1" dirty="0"/>
              <a:t>provide our purpose in life.</a:t>
            </a:r>
            <a:endParaRPr lang="en-AU" dirty="0"/>
          </a:p>
          <a:p>
            <a:pPr marL="0" indent="0">
              <a:buNone/>
            </a:pPr>
            <a:endParaRPr lang="en-AU" dirty="0" smtClean="0"/>
          </a:p>
          <a:p>
            <a:pPr marL="0" indent="0">
              <a:buNone/>
            </a:pPr>
            <a:r>
              <a:rPr lang="en-AU" sz="3600" b="1" dirty="0" smtClean="0"/>
              <a:t>This </a:t>
            </a:r>
            <a:r>
              <a:rPr lang="en-AU" sz="3600" b="1" dirty="0"/>
              <a:t>analysis provides us with the confidence </a:t>
            </a:r>
            <a:endParaRPr lang="en-AU" sz="3600" b="1" dirty="0" smtClean="0"/>
          </a:p>
          <a:p>
            <a:pPr marL="0" indent="0">
              <a:spcBef>
                <a:spcPts val="0"/>
              </a:spcBef>
              <a:buNone/>
            </a:pPr>
            <a:r>
              <a:rPr lang="en-AU" sz="3600" dirty="0" smtClean="0"/>
              <a:t>to join </a:t>
            </a:r>
            <a:r>
              <a:rPr lang="en-AU" sz="3600" dirty="0"/>
              <a:t>the struggle for justice, human rights, </a:t>
            </a:r>
            <a:r>
              <a:rPr lang="en-AU" sz="3600" dirty="0" smtClean="0"/>
              <a:t>and </a:t>
            </a:r>
          </a:p>
          <a:p>
            <a:pPr marL="0" indent="0">
              <a:spcBef>
                <a:spcPts val="0"/>
              </a:spcBef>
              <a:buNone/>
            </a:pPr>
            <a:r>
              <a:rPr lang="en-AU" sz="3600" dirty="0" smtClean="0"/>
              <a:t>to </a:t>
            </a:r>
            <a:r>
              <a:rPr lang="en-AU" sz="3600" dirty="0"/>
              <a:t>humbly, but assertively defend liberal democracy.</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76</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2966307"/>
      </p:ext>
    </p:extLst>
  </p:cSld>
  <p:clrMapOvr>
    <a:masterClrMapping/>
  </p:clrMapOvr>
  <mc:AlternateContent xmlns:mc="http://schemas.openxmlformats.org/markup-compatibility/2006" xmlns:p14="http://schemas.microsoft.com/office/powerpoint/2010/main">
    <mc:Choice Requires="p14">
      <p:transition spd="slow" p14:dur="2000" advTm="20785"/>
    </mc:Choice>
    <mc:Fallback xmlns="">
      <p:transition spd="slow" advTm="2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3660" y="1244009"/>
            <a:ext cx="9038145" cy="4539051"/>
          </a:xfrm>
        </p:spPr>
        <p:txBody>
          <a:bodyPr>
            <a:normAutofit fontScale="70000" lnSpcReduction="20000"/>
          </a:bodyPr>
          <a:lstStyle/>
          <a:p>
            <a:pPr marL="0" indent="0">
              <a:buNone/>
            </a:pPr>
            <a:r>
              <a:rPr lang="en-AU" sz="3600" b="1" dirty="0" smtClean="0"/>
              <a:t>We </a:t>
            </a:r>
            <a:r>
              <a:rPr lang="en-AU" sz="3600" b="1" dirty="0"/>
              <a:t>have covered </a:t>
            </a:r>
            <a:endParaRPr lang="en-AU" sz="3600" b="1" dirty="0" smtClean="0"/>
          </a:p>
          <a:p>
            <a:pPr marL="0" indent="0">
              <a:buNone/>
            </a:pPr>
            <a:endParaRPr lang="en-AU" sz="3600" b="1" dirty="0" smtClean="0"/>
          </a:p>
          <a:p>
            <a:r>
              <a:rPr lang="en-AU" sz="3600" b="1" dirty="0" smtClean="0"/>
              <a:t>our </a:t>
            </a:r>
            <a:r>
              <a:rPr lang="en-AU" sz="3600" b="1" dirty="0"/>
              <a:t>theoretical </a:t>
            </a:r>
            <a:r>
              <a:rPr lang="en-AU" sz="3600" b="1" dirty="0" smtClean="0"/>
              <a:t>analysis</a:t>
            </a:r>
            <a:r>
              <a:rPr lang="en-AU" sz="3600" b="1" dirty="0"/>
              <a:t>, in </a:t>
            </a:r>
            <a:r>
              <a:rPr lang="en-AU" sz="3600" b="1" dirty="0" smtClean="0"/>
              <a:t>Philosophy;</a:t>
            </a:r>
          </a:p>
          <a:p>
            <a:r>
              <a:rPr lang="en-AU" sz="3600" b="1" dirty="0"/>
              <a:t>our </a:t>
            </a:r>
            <a:r>
              <a:rPr lang="en-AU" sz="3600" b="1" dirty="0" smtClean="0"/>
              <a:t>practical </a:t>
            </a:r>
            <a:r>
              <a:rPr lang="en-AU" sz="3600" b="1" dirty="0"/>
              <a:t>analysis, in S</a:t>
            </a:r>
            <a:r>
              <a:rPr lang="en-AU" sz="3600" b="1" dirty="0" smtClean="0"/>
              <a:t>cience </a:t>
            </a:r>
            <a:r>
              <a:rPr lang="en-AU" sz="3600" b="1" dirty="0"/>
              <a:t>and </a:t>
            </a:r>
            <a:r>
              <a:rPr lang="en-AU" sz="3600" b="1" dirty="0" smtClean="0"/>
              <a:t>History;</a:t>
            </a:r>
            <a:endParaRPr lang="en-AU" sz="3600" b="1" dirty="0"/>
          </a:p>
          <a:p>
            <a:r>
              <a:rPr lang="en-AU" sz="3600" b="1" dirty="0" smtClean="0"/>
              <a:t>our </a:t>
            </a:r>
            <a:r>
              <a:rPr lang="en-AU" sz="3600" b="1" dirty="0"/>
              <a:t>means of expression, </a:t>
            </a:r>
            <a:r>
              <a:rPr lang="en-AU" sz="3600" b="1" dirty="0" smtClean="0"/>
              <a:t>in </a:t>
            </a:r>
            <a:r>
              <a:rPr lang="en-AU" sz="3600" b="1" dirty="0"/>
              <a:t>R</a:t>
            </a:r>
            <a:r>
              <a:rPr lang="en-AU" sz="3600" b="1" dirty="0" smtClean="0"/>
              <a:t>eligion and Culture;</a:t>
            </a:r>
            <a:endParaRPr lang="en-AU" sz="3600" dirty="0" smtClean="0"/>
          </a:p>
          <a:p>
            <a:r>
              <a:rPr lang="en-AU" sz="3600" b="1" dirty="0" smtClean="0"/>
              <a:t>how this guides our behaviour, in Personal </a:t>
            </a:r>
            <a:r>
              <a:rPr lang="en-AU" sz="3600" b="1" dirty="0"/>
              <a:t>and </a:t>
            </a:r>
            <a:r>
              <a:rPr lang="en-AU" sz="3600" b="1" dirty="0" smtClean="0"/>
              <a:t>Political action.</a:t>
            </a:r>
          </a:p>
          <a:p>
            <a:pPr marL="0" indent="0">
              <a:buNone/>
            </a:pPr>
            <a:r>
              <a:rPr lang="en-AU" sz="3600" b="1" dirty="0"/>
              <a:t>Now we </a:t>
            </a:r>
            <a:r>
              <a:rPr lang="en-AU" sz="3600" b="1" dirty="0" smtClean="0"/>
              <a:t>bring it all together.</a:t>
            </a:r>
          </a:p>
          <a:p>
            <a:pPr marL="0" indent="0">
              <a:buNone/>
            </a:pPr>
            <a:endParaRPr lang="en-AU" sz="3600" b="1" i="1" dirty="0" smtClean="0"/>
          </a:p>
          <a:p>
            <a:pPr marL="0" indent="0">
              <a:buNone/>
            </a:pPr>
            <a:r>
              <a:rPr lang="en-AU" sz="3600" b="1" i="1" dirty="0" smtClean="0"/>
              <a:t>We consider: </a:t>
            </a:r>
            <a:endParaRPr lang="en-AU" sz="3600" dirty="0"/>
          </a:p>
          <a:p>
            <a:pPr indent="-108000"/>
            <a:r>
              <a:rPr lang="en-AU" sz="3600" b="1" i="1" dirty="0"/>
              <a:t> </a:t>
            </a:r>
            <a:r>
              <a:rPr lang="en-AU" sz="3600" b="1" i="1" dirty="0" smtClean="0"/>
              <a:t>what </a:t>
            </a:r>
            <a:r>
              <a:rPr lang="en-AU" sz="3600" b="1" i="1" dirty="0"/>
              <a:t>we know, what we don’t know, </a:t>
            </a:r>
            <a:endParaRPr lang="en-AU" sz="3600" dirty="0"/>
          </a:p>
          <a:p>
            <a:pPr indent="-108000"/>
            <a:r>
              <a:rPr lang="en-AU" sz="3600" b="1" i="1" dirty="0"/>
              <a:t> </a:t>
            </a:r>
            <a:r>
              <a:rPr lang="en-AU" sz="3600" b="1" i="1" dirty="0" smtClean="0"/>
              <a:t>what </a:t>
            </a:r>
            <a:r>
              <a:rPr lang="en-AU" sz="3600" b="1" i="1" dirty="0"/>
              <a:t>we value, and what we feel.</a:t>
            </a:r>
            <a:endParaRPr lang="en-AU" sz="3600" dirty="0"/>
          </a:p>
          <a:p>
            <a:pPr marL="0" indent="0" algn="ctr">
              <a:buNone/>
            </a:pPr>
            <a:endParaRPr lang="en-AU" sz="3600" b="1"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77</a:t>
            </a:fld>
            <a:endParaRPr lang="en-AU"/>
          </a:p>
        </p:txBody>
      </p:sp>
      <p:sp>
        <p:nvSpPr>
          <p:cNvPr id="8" name="Date Placeholder 7"/>
          <p:cNvSpPr>
            <a:spLocks noGrp="1"/>
          </p:cNvSpPr>
          <p:nvPr>
            <p:ph type="dt" sz="half" idx="10"/>
          </p:nvPr>
        </p:nvSpPr>
        <p:spPr/>
        <p:txBody>
          <a:bodyPr/>
          <a:lstStyle/>
          <a:p>
            <a:r>
              <a:rPr lang="en-US" smtClean="0"/>
              <a:t>20/06/2017 Version 1.1</a:t>
            </a:r>
            <a:endParaRPr lang="en-AU"/>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08188003"/>
      </p:ext>
    </p:extLst>
  </p:cSld>
  <p:clrMapOvr>
    <a:masterClrMapping/>
  </p:clrMapOvr>
  <mc:AlternateContent xmlns:mc="http://schemas.openxmlformats.org/markup-compatibility/2006" xmlns:p14="http://schemas.microsoft.com/office/powerpoint/2010/main">
    <mc:Choice Requires="p14">
      <p:transition spd="slow" p14:dur="2000" advTm="24487"/>
    </mc:Choice>
    <mc:Fallback xmlns="">
      <p:transition spd="slow" advTm="2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26" y="78890"/>
            <a:ext cx="10883948" cy="812164"/>
          </a:xfrm>
        </p:spPr>
        <p:txBody>
          <a:bodyPr>
            <a:normAutofit fontScale="90000"/>
          </a:bodyPr>
          <a:lstStyle/>
          <a:p>
            <a:r>
              <a:rPr lang="en-AU" sz="5400" b="1" dirty="0"/>
              <a:t>8</a:t>
            </a:r>
            <a:r>
              <a:rPr lang="en-AU" sz="5400" b="1" dirty="0" smtClean="0"/>
              <a:t>. </a:t>
            </a:r>
            <a:r>
              <a:rPr lang="en-AU" sz="5400" b="1" dirty="0"/>
              <a:t>A Vision of a Reasonable Global Way</a:t>
            </a:r>
          </a:p>
        </p:txBody>
      </p:sp>
      <p:sp>
        <p:nvSpPr>
          <p:cNvPr id="3" name="Content Placeholder 2"/>
          <p:cNvSpPr>
            <a:spLocks noGrp="1"/>
          </p:cNvSpPr>
          <p:nvPr>
            <p:ph idx="1"/>
          </p:nvPr>
        </p:nvSpPr>
        <p:spPr>
          <a:xfrm>
            <a:off x="1054767" y="1084521"/>
            <a:ext cx="9558780" cy="5124893"/>
          </a:xfrm>
        </p:spPr>
        <p:txBody>
          <a:bodyPr>
            <a:noAutofit/>
          </a:bodyPr>
          <a:lstStyle/>
          <a:p>
            <a:pPr marL="0" lvl="0" indent="0">
              <a:buNone/>
            </a:pPr>
            <a:r>
              <a:rPr lang="en-AU" sz="3600" dirty="0" smtClean="0"/>
              <a:t>These </a:t>
            </a:r>
            <a:r>
              <a:rPr lang="en-AU" sz="3600" dirty="0"/>
              <a:t>beliefs and values </a:t>
            </a:r>
            <a:r>
              <a:rPr lang="en-AU" sz="3600" dirty="0" smtClean="0"/>
              <a:t>are corrigible: </a:t>
            </a:r>
          </a:p>
          <a:p>
            <a:r>
              <a:rPr lang="en-AU" sz="3600" dirty="0" smtClean="0"/>
              <a:t>They can all </a:t>
            </a:r>
            <a:r>
              <a:rPr lang="en-AU" sz="3600" dirty="0"/>
              <a:t>be updated in the light of new evidence, insights and reasoning</a:t>
            </a:r>
            <a:r>
              <a:rPr lang="en-AU" sz="3600" dirty="0" smtClean="0"/>
              <a:t>.  </a:t>
            </a:r>
          </a:p>
          <a:p>
            <a:r>
              <a:rPr lang="en-AU" sz="3600" dirty="0" smtClean="0"/>
              <a:t>They are not perfect forever.</a:t>
            </a:r>
          </a:p>
          <a:p>
            <a:r>
              <a:rPr lang="en-AU" sz="3600" dirty="0" smtClean="0"/>
              <a:t>But despite this uncertainty they provide a coherent, comprehensive story.</a:t>
            </a:r>
            <a:endParaRPr lang="en-AU" sz="36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78</a:t>
            </a:fld>
            <a:endParaRPr lang="en-AU"/>
          </a:p>
        </p:txBody>
      </p:sp>
      <p:sp>
        <p:nvSpPr>
          <p:cNvPr id="9" name="Date Placeholder 8"/>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7896738"/>
      </p:ext>
    </p:extLst>
  </p:cSld>
  <p:clrMapOvr>
    <a:masterClrMapping/>
  </p:clrMapOvr>
  <mc:AlternateContent xmlns:mc="http://schemas.openxmlformats.org/markup-compatibility/2006" xmlns:p14="http://schemas.microsoft.com/office/powerpoint/2010/main">
    <mc:Choice Requires="p14">
      <p:transition spd="slow" p14:dur="2000" advTm="17755"/>
    </mc:Choice>
    <mc:Fallback xmlns="">
      <p:transition spd="slow" advTm="1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3" y="2358"/>
            <a:ext cx="4970597" cy="812164"/>
          </a:xfrm>
        </p:spPr>
        <p:txBody>
          <a:bodyPr>
            <a:normAutofit/>
          </a:bodyPr>
          <a:lstStyle/>
          <a:p>
            <a:r>
              <a:rPr lang="en-AU" sz="3600" b="1" dirty="0" smtClean="0">
                <a:latin typeface="+mn-lt"/>
              </a:rPr>
              <a:t>What we Know</a:t>
            </a:r>
            <a:endParaRPr lang="en-AU" sz="3600" b="1" dirty="0">
              <a:latin typeface="+mn-lt"/>
            </a:endParaRPr>
          </a:p>
        </p:txBody>
      </p:sp>
      <p:sp>
        <p:nvSpPr>
          <p:cNvPr id="3" name="Content Placeholder 2"/>
          <p:cNvSpPr>
            <a:spLocks noGrp="1"/>
          </p:cNvSpPr>
          <p:nvPr>
            <p:ph idx="1"/>
          </p:nvPr>
        </p:nvSpPr>
        <p:spPr>
          <a:xfrm>
            <a:off x="637953" y="814521"/>
            <a:ext cx="10855842" cy="5416157"/>
          </a:xfrm>
        </p:spPr>
        <p:txBody>
          <a:bodyPr>
            <a:noAutofit/>
          </a:bodyPr>
          <a:lstStyle/>
          <a:p>
            <a:pPr lvl="0"/>
            <a:r>
              <a:rPr lang="en-US" sz="2800" dirty="0"/>
              <a:t>On global, national and personal levels, most of the issues we face have known solutions which address the uncertainties, but we lack the will to do what we know we can and should</a:t>
            </a:r>
            <a:r>
              <a:rPr lang="en-AU" sz="2800" dirty="0"/>
              <a:t>.</a:t>
            </a:r>
          </a:p>
          <a:p>
            <a:pPr lvl="0"/>
            <a:r>
              <a:rPr lang="en-US" sz="2800" dirty="0"/>
              <a:t>Much of what we think we know actually reflects our own narrow-minded, distorted ignorance</a:t>
            </a:r>
            <a:r>
              <a:rPr lang="en-AU" sz="2800" dirty="0"/>
              <a:t>.</a:t>
            </a:r>
          </a:p>
          <a:p>
            <a:pPr lvl="0"/>
            <a:r>
              <a:rPr lang="en-US" sz="2800" dirty="0"/>
              <a:t>Most of what is known by religious scholars is not known by their followers, including the historical facts of the traditions and texts and the breadth of religious interpretations.</a:t>
            </a:r>
            <a:endParaRPr lang="en-AU" sz="2800" dirty="0"/>
          </a:p>
          <a:p>
            <a:pPr lvl="0"/>
            <a:r>
              <a:rPr lang="en-AU" sz="2800" dirty="0"/>
              <a:t>I</a:t>
            </a:r>
            <a:r>
              <a:rPr lang="en-US" sz="2800" dirty="0"/>
              <a:t>n the political sphere there is real expertize, in public health, environmental planning, law and order, business and economics, but politicians seem to be unaware or blithely ignore these</a:t>
            </a:r>
            <a:r>
              <a:rPr lang="en-AU" sz="2800" dirty="0"/>
              <a:t>.</a:t>
            </a:r>
          </a:p>
          <a:p>
            <a:pPr lvl="0"/>
            <a:r>
              <a:rPr lang="en-US" dirty="0"/>
              <a:t>These “known knowns” are not well known at all.  </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79</a:t>
            </a:fld>
            <a:endParaRPr lang="en-AU"/>
          </a:p>
        </p:txBody>
      </p:sp>
      <p:sp>
        <p:nvSpPr>
          <p:cNvPr id="9" name="Date Placeholder 8"/>
          <p:cNvSpPr>
            <a:spLocks noGrp="1"/>
          </p:cNvSpPr>
          <p:nvPr>
            <p:ph type="dt" sz="half" idx="10"/>
          </p:nvPr>
        </p:nvSpPr>
        <p:spPr/>
        <p:txBody>
          <a:bodyPr/>
          <a:lstStyle/>
          <a:p>
            <a:r>
              <a:rPr lang="en-US" smtClean="0"/>
              <a:t>20/06/2017 Version 1.1</a:t>
            </a:r>
            <a:endParaRPr lang="en-AU"/>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67118959"/>
      </p:ext>
    </p:extLst>
  </p:cSld>
  <p:clrMapOvr>
    <a:masterClrMapping/>
  </p:clrMapOvr>
  <mc:AlternateContent xmlns:mc="http://schemas.openxmlformats.org/markup-compatibility/2006" xmlns:p14="http://schemas.microsoft.com/office/powerpoint/2010/main">
    <mc:Choice Requires="p14">
      <p:transition spd="slow" p14:dur="2000" advTm="48082"/>
    </mc:Choice>
    <mc:Fallback xmlns="">
      <p:transition spd="slow" advTm="4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61" y="0"/>
            <a:ext cx="3242675" cy="924339"/>
          </a:xfrm>
        </p:spPr>
        <p:txBody>
          <a:bodyPr>
            <a:normAutofit/>
          </a:bodyPr>
          <a:lstStyle/>
          <a:p>
            <a:r>
              <a:rPr lang="en-AU" sz="4800" dirty="0">
                <a:latin typeface="+mn-lt"/>
              </a:rPr>
              <a:t>Court Cases</a:t>
            </a:r>
          </a:p>
        </p:txBody>
      </p:sp>
      <p:sp>
        <p:nvSpPr>
          <p:cNvPr id="3" name="Content Placeholder 2"/>
          <p:cNvSpPr>
            <a:spLocks noGrp="1"/>
          </p:cNvSpPr>
          <p:nvPr>
            <p:ph idx="1"/>
          </p:nvPr>
        </p:nvSpPr>
        <p:spPr>
          <a:xfrm>
            <a:off x="1197205" y="1018370"/>
            <a:ext cx="9954499" cy="4940303"/>
          </a:xfrm>
        </p:spPr>
        <p:txBody>
          <a:bodyPr>
            <a:normAutofit/>
          </a:bodyPr>
          <a:lstStyle/>
          <a:p>
            <a:r>
              <a:rPr lang="en-AU" dirty="0" smtClean="0"/>
              <a:t>Australia’s </a:t>
            </a:r>
            <a:r>
              <a:rPr lang="en-AU" dirty="0"/>
              <a:t>High </a:t>
            </a:r>
            <a:r>
              <a:rPr lang="en-AU" dirty="0" smtClean="0"/>
              <a:t>Court, in </a:t>
            </a:r>
            <a:r>
              <a:rPr lang="en-AU" dirty="0"/>
              <a:t>the 1980s,</a:t>
            </a:r>
            <a:r>
              <a:rPr lang="en-AU" dirty="0" smtClean="0"/>
              <a:t> </a:t>
            </a:r>
          </a:p>
          <a:p>
            <a:pPr marL="0" indent="0">
              <a:spcBef>
                <a:spcPts val="0"/>
              </a:spcBef>
              <a:buNone/>
            </a:pPr>
            <a:r>
              <a:rPr lang="en-AU" dirty="0" smtClean="0"/>
              <a:t>	accepted </a:t>
            </a:r>
            <a:r>
              <a:rPr lang="en-AU" dirty="0"/>
              <a:t>that Scientology was a religion and </a:t>
            </a:r>
            <a:endParaRPr lang="en-AU" dirty="0" smtClean="0"/>
          </a:p>
          <a:p>
            <a:pPr marL="0" indent="0">
              <a:spcBef>
                <a:spcPts val="0"/>
              </a:spcBef>
              <a:buNone/>
            </a:pPr>
            <a:r>
              <a:rPr lang="en-AU" dirty="0"/>
              <a:t>	</a:t>
            </a:r>
            <a:r>
              <a:rPr lang="en-AU" dirty="0" smtClean="0"/>
              <a:t>hence </a:t>
            </a:r>
            <a:r>
              <a:rPr lang="en-AU" dirty="0"/>
              <a:t>is entitled to tax exemptions.  </a:t>
            </a:r>
            <a:endParaRPr lang="en-AU" dirty="0" smtClean="0"/>
          </a:p>
          <a:p>
            <a:r>
              <a:rPr lang="en-AU" dirty="0" smtClean="0"/>
              <a:t>The </a:t>
            </a:r>
            <a:r>
              <a:rPr lang="en-AU" dirty="0"/>
              <a:t>Court determined that </a:t>
            </a:r>
            <a:r>
              <a:rPr lang="en-AU" dirty="0" smtClean="0"/>
              <a:t>Religion typically:</a:t>
            </a:r>
          </a:p>
          <a:p>
            <a:pPr marL="0" indent="0">
              <a:spcBef>
                <a:spcPts val="0"/>
              </a:spcBef>
              <a:buNone/>
            </a:pPr>
            <a:r>
              <a:rPr lang="en-AU" dirty="0"/>
              <a:t>	</a:t>
            </a:r>
            <a:r>
              <a:rPr lang="en-AU" dirty="0" smtClean="0"/>
              <a:t>involves </a:t>
            </a:r>
            <a:r>
              <a:rPr lang="en-AU" dirty="0"/>
              <a:t>supernatural beliefs, and </a:t>
            </a:r>
            <a:endParaRPr lang="en-AU" dirty="0" smtClean="0"/>
          </a:p>
          <a:p>
            <a:pPr marL="0" indent="0">
              <a:spcBef>
                <a:spcPts val="0"/>
              </a:spcBef>
              <a:buNone/>
            </a:pPr>
            <a:r>
              <a:rPr lang="en-AU" dirty="0"/>
              <a:t>	</a:t>
            </a:r>
            <a:r>
              <a:rPr lang="en-AU" dirty="0" smtClean="0"/>
              <a:t>a </a:t>
            </a:r>
            <a:r>
              <a:rPr lang="en-AU" dirty="0"/>
              <a:t>code of conduct linked to those beliefs.  </a:t>
            </a:r>
            <a:endParaRPr lang="en-AU" dirty="0" smtClean="0"/>
          </a:p>
          <a:p>
            <a:r>
              <a:rPr lang="en-AU" dirty="0" smtClean="0"/>
              <a:t>This </a:t>
            </a:r>
            <a:r>
              <a:rPr lang="en-AU" dirty="0"/>
              <a:t>matches similar opinions of other </a:t>
            </a:r>
            <a:r>
              <a:rPr lang="en-AU" dirty="0" smtClean="0"/>
              <a:t>Courts </a:t>
            </a:r>
            <a:endParaRPr lang="en-AU" dirty="0"/>
          </a:p>
          <a:p>
            <a:pPr lvl="1"/>
            <a:r>
              <a:rPr lang="en-AU" dirty="0" smtClean="0"/>
              <a:t>especially </a:t>
            </a:r>
            <a:r>
              <a:rPr lang="en-AU" dirty="0"/>
              <a:t>in the </a:t>
            </a:r>
            <a:r>
              <a:rPr lang="en-AU" dirty="0" smtClean="0"/>
              <a:t>USA (</a:t>
            </a:r>
            <a:r>
              <a:rPr lang="en-AU" dirty="0" err="1" smtClean="0"/>
              <a:t>eg</a:t>
            </a:r>
            <a:r>
              <a:rPr lang="en-AU" dirty="0" smtClean="0"/>
              <a:t> </a:t>
            </a:r>
            <a:r>
              <a:rPr lang="en-AU" i="1" dirty="0" err="1" smtClean="0"/>
              <a:t>Malnak</a:t>
            </a:r>
            <a:r>
              <a:rPr lang="en-AU" i="1" dirty="0" smtClean="0"/>
              <a:t> </a:t>
            </a:r>
            <a:r>
              <a:rPr lang="en-AU" i="1" dirty="0"/>
              <a:t>v. </a:t>
            </a:r>
            <a:r>
              <a:rPr lang="en-AU" i="1" dirty="0" smtClean="0"/>
              <a:t>Yogi, </a:t>
            </a:r>
            <a:r>
              <a:rPr lang="en-AU" i="1" dirty="0"/>
              <a:t>United States v. </a:t>
            </a:r>
            <a:r>
              <a:rPr lang="en-AU" i="1" dirty="0" smtClean="0"/>
              <a:t>Seeger, </a:t>
            </a:r>
            <a:r>
              <a:rPr lang="en-AU" i="1" dirty="0"/>
              <a:t>Gillette v. United </a:t>
            </a:r>
            <a:r>
              <a:rPr lang="en-AU" i="1" dirty="0" smtClean="0"/>
              <a:t>States, </a:t>
            </a:r>
            <a:r>
              <a:rPr lang="en-AU" i="1" dirty="0"/>
              <a:t>United States v. </a:t>
            </a:r>
            <a:r>
              <a:rPr lang="en-AU" i="1" dirty="0" err="1" smtClean="0"/>
              <a:t>Kauten</a:t>
            </a:r>
            <a:r>
              <a:rPr lang="en-AU" i="1" dirty="0" smtClean="0"/>
              <a:t>).</a:t>
            </a:r>
            <a:endParaRPr lang="en-AU"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58856046"/>
      </p:ext>
    </p:extLst>
  </p:cSld>
  <p:clrMapOvr>
    <a:masterClrMapping/>
  </p:clrMapOvr>
  <mc:AlternateContent xmlns:mc="http://schemas.openxmlformats.org/markup-compatibility/2006" xmlns:p14="http://schemas.microsoft.com/office/powerpoint/2010/main">
    <mc:Choice Requires="p14">
      <p:transition spd="slow" p14:dur="2000" advTm="26283"/>
    </mc:Choice>
    <mc:Fallback xmlns="">
      <p:transition spd="slow" advTm="2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69" y="814522"/>
            <a:ext cx="10106225" cy="5073812"/>
          </a:xfrm>
        </p:spPr>
        <p:txBody>
          <a:bodyPr>
            <a:noAutofit/>
          </a:bodyPr>
          <a:lstStyle/>
          <a:p>
            <a:pPr marL="0" indent="0">
              <a:buNone/>
            </a:pPr>
            <a:r>
              <a:rPr lang="en-US" dirty="0" smtClean="0"/>
              <a:t>Nevertheless:</a:t>
            </a:r>
            <a:endParaRPr lang="en-AU" dirty="0" smtClean="0"/>
          </a:p>
          <a:p>
            <a:pPr lvl="0"/>
            <a:r>
              <a:rPr lang="en-US" dirty="0" smtClean="0"/>
              <a:t>Science and history have a good story to tell about how we got here, how things work, and what will happen in the future, on a global and universal scale.</a:t>
            </a:r>
            <a:endParaRPr lang="en-AU" dirty="0" smtClean="0"/>
          </a:p>
          <a:p>
            <a:pPr lvl="0"/>
            <a:r>
              <a:rPr lang="en-US" dirty="0" smtClean="0"/>
              <a:t>There </a:t>
            </a:r>
            <a:r>
              <a:rPr lang="en-US" dirty="0"/>
              <a:t>is lots of sound advice from science and history on what is best for ourselves and our communities, and over the decades there is evidence of progress in human rights.</a:t>
            </a:r>
            <a:endParaRPr lang="en-AU" dirty="0"/>
          </a:p>
          <a:p>
            <a:pPr lvl="0"/>
            <a:r>
              <a:rPr lang="en-AU" dirty="0"/>
              <a:t>Our specific beliefs and value choices based on them are all open to debate.  We need to continually adjust these in the light of new insights, reason and the evidence.</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80</a:t>
            </a:fld>
            <a:endParaRPr lang="en-AU"/>
          </a:p>
        </p:txBody>
      </p:sp>
      <p:sp>
        <p:nvSpPr>
          <p:cNvPr id="9" name="Date Placeholder 8"/>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654025" y="78890"/>
            <a:ext cx="4598459" cy="735632"/>
          </a:xfrm>
        </p:spPr>
        <p:txBody>
          <a:bodyPr>
            <a:normAutofit/>
          </a:bodyPr>
          <a:lstStyle/>
          <a:p>
            <a:r>
              <a:rPr lang="en-AU" sz="3600" b="1" dirty="0" smtClean="0">
                <a:latin typeface="+mn-lt"/>
              </a:rPr>
              <a:t>What we Know </a:t>
            </a:r>
            <a:r>
              <a:rPr lang="en-AU" sz="2800" dirty="0" smtClean="0">
                <a:latin typeface="+mn-lt"/>
              </a:rPr>
              <a:t>(2)</a:t>
            </a:r>
            <a:endParaRPr lang="en-AU" sz="2800"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50981765"/>
      </p:ext>
    </p:extLst>
  </p:cSld>
  <p:clrMapOvr>
    <a:masterClrMapping/>
  </p:clrMapOvr>
  <mc:AlternateContent xmlns:mc="http://schemas.openxmlformats.org/markup-compatibility/2006" xmlns:p14="http://schemas.microsoft.com/office/powerpoint/2010/main">
    <mc:Choice Requires="p14">
      <p:transition spd="slow" p14:dur="2000" advTm="33798"/>
    </mc:Choice>
    <mc:Fallback xmlns="">
      <p:transition spd="slow" advTm="3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279" y="1282538"/>
            <a:ext cx="10190815" cy="4605796"/>
          </a:xfrm>
        </p:spPr>
        <p:txBody>
          <a:bodyPr>
            <a:noAutofit/>
          </a:bodyPr>
          <a:lstStyle/>
          <a:p>
            <a:pPr marL="0" indent="0">
              <a:buNone/>
            </a:pPr>
            <a:r>
              <a:rPr lang="en-AU" b="1" dirty="0" smtClean="0"/>
              <a:t>We </a:t>
            </a:r>
            <a:r>
              <a:rPr lang="en-AU" b="1" dirty="0"/>
              <a:t>accept that some mysteries can’t be resolved.  </a:t>
            </a:r>
            <a:endParaRPr lang="en-AU" b="1" dirty="0" smtClean="0"/>
          </a:p>
          <a:p>
            <a:pPr marL="0" indent="0">
              <a:buNone/>
            </a:pPr>
            <a:r>
              <a:rPr lang="en-AU" sz="2800" b="1" dirty="0" smtClean="0"/>
              <a:t>We can only embrace them.</a:t>
            </a:r>
            <a:endParaRPr lang="en-US" sz="2800" b="1" dirty="0" smtClean="0"/>
          </a:p>
          <a:p>
            <a:pPr lvl="0"/>
            <a:r>
              <a:rPr lang="en-AU" dirty="0" smtClean="0"/>
              <a:t>No </a:t>
            </a:r>
            <a:r>
              <a:rPr lang="en-AU" dirty="0"/>
              <a:t>science, religion or philosophy resolves the mystery of existence itself or answers the ultimate question: “why?”  </a:t>
            </a:r>
          </a:p>
          <a:p>
            <a:pPr lvl="1"/>
            <a:r>
              <a:rPr lang="en-AU" dirty="0" smtClean="0"/>
              <a:t>Theists don’t explain where </a:t>
            </a:r>
            <a:r>
              <a:rPr lang="en-AU" dirty="0"/>
              <a:t>their creator god comes from.</a:t>
            </a:r>
          </a:p>
          <a:p>
            <a:pPr lvl="1"/>
            <a:r>
              <a:rPr lang="en-AU" dirty="0" smtClean="0"/>
              <a:t>Theists don’t explains </a:t>
            </a:r>
            <a:r>
              <a:rPr lang="en-AU" dirty="0"/>
              <a:t>why we should follow their god, </a:t>
            </a:r>
            <a:r>
              <a:rPr lang="en-AU" dirty="0" smtClean="0"/>
              <a:t>	  other </a:t>
            </a:r>
            <a:r>
              <a:rPr lang="en-AU" dirty="0"/>
              <a:t>than bribes or </a:t>
            </a:r>
            <a:r>
              <a:rPr lang="en-AU" dirty="0" smtClean="0"/>
              <a:t>threats, or servile adulation.</a:t>
            </a:r>
          </a:p>
          <a:p>
            <a:pPr lvl="1"/>
            <a:r>
              <a:rPr lang="en-AU" dirty="0"/>
              <a:t>Scientists use misleading ideas of nothing to explain how we   got something from nothing. </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81</a:t>
            </a:fld>
            <a:endParaRPr lang="en-AU"/>
          </a:p>
        </p:txBody>
      </p:sp>
      <p:sp>
        <p:nvSpPr>
          <p:cNvPr id="9" name="Date Placeholder 8"/>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654025" y="78890"/>
            <a:ext cx="4970597" cy="735632"/>
          </a:xfrm>
        </p:spPr>
        <p:txBody>
          <a:bodyPr>
            <a:normAutofit/>
          </a:bodyPr>
          <a:lstStyle/>
          <a:p>
            <a:r>
              <a:rPr lang="en-AU" sz="3600" b="1" dirty="0" smtClean="0">
                <a:latin typeface="+mn-lt"/>
              </a:rPr>
              <a:t>What we Don’t Know</a:t>
            </a:r>
            <a:endParaRPr lang="en-AU" sz="36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0768577"/>
      </p:ext>
    </p:extLst>
  </p:cSld>
  <p:clrMapOvr>
    <a:masterClrMapping/>
  </p:clrMapOvr>
  <mc:AlternateContent xmlns:mc="http://schemas.openxmlformats.org/markup-compatibility/2006" xmlns:p14="http://schemas.microsoft.com/office/powerpoint/2010/main">
    <mc:Choice Requires="p14">
      <p:transition spd="slow" p14:dur="2000" advTm="37175"/>
    </mc:Choice>
    <mc:Fallback xmlns="">
      <p:transition spd="slow" advTm="37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984" y="1098783"/>
            <a:ext cx="11179478" cy="5142529"/>
          </a:xfrm>
        </p:spPr>
        <p:txBody>
          <a:bodyPr>
            <a:noAutofit/>
          </a:bodyPr>
          <a:lstStyle/>
          <a:p>
            <a:r>
              <a:rPr lang="en-AU" sz="2800" dirty="0"/>
              <a:t>We can accept our wordless sense of reverence, wonder and awe, of nature’s majesty and our insignificance, and our longing for connectedness and ‘spiritual’ experience</a:t>
            </a:r>
            <a:r>
              <a:rPr lang="en-AU" sz="2800" dirty="0" smtClean="0"/>
              <a:t>.</a:t>
            </a:r>
            <a:endParaRPr lang="en-AU" sz="2800" dirty="0"/>
          </a:p>
          <a:p>
            <a:pPr lvl="0">
              <a:spcBef>
                <a:spcPts val="2400"/>
              </a:spcBef>
            </a:pPr>
            <a:r>
              <a:rPr lang="en-AU" sz="2800" dirty="0" smtClean="0"/>
              <a:t>We accept </a:t>
            </a:r>
            <a:r>
              <a:rPr lang="en-AU" sz="2800" dirty="0"/>
              <a:t>a degree of faith is involved in choosing the values we espouse.  </a:t>
            </a:r>
            <a:endParaRPr lang="en-AU" sz="2800" dirty="0" smtClean="0"/>
          </a:p>
          <a:p>
            <a:pPr lvl="1"/>
            <a:r>
              <a:rPr lang="en-AU" dirty="0" smtClean="0"/>
              <a:t>But </a:t>
            </a:r>
            <a:r>
              <a:rPr lang="en-AU" dirty="0"/>
              <a:t>ours is a minimalist faith, as much as possible consistent with reason and the evidence</a:t>
            </a:r>
            <a:r>
              <a:rPr lang="en-AU" dirty="0" smtClean="0"/>
              <a:t>.</a:t>
            </a:r>
            <a:endParaRPr lang="en-AU" dirty="0"/>
          </a:p>
          <a:p>
            <a:pPr lvl="0">
              <a:spcBef>
                <a:spcPts val="2400"/>
              </a:spcBef>
            </a:pPr>
            <a:r>
              <a:rPr lang="en-AU" sz="2800" dirty="0"/>
              <a:t>Science, religion and philosophy don’t adequately face up to the dilemma of </a:t>
            </a:r>
            <a:r>
              <a:rPr lang="en-AU" sz="2800" i="1" dirty="0"/>
              <a:t>chaos or causality</a:t>
            </a:r>
            <a:r>
              <a:rPr lang="en-AU" sz="2800" dirty="0"/>
              <a:t> </a:t>
            </a:r>
          </a:p>
          <a:p>
            <a:pPr lvl="1"/>
            <a:r>
              <a:rPr lang="en-AU" dirty="0"/>
              <a:t>whereas in our philosophy we simply accept that our </a:t>
            </a:r>
            <a:r>
              <a:rPr lang="en-AU" i="1" dirty="0"/>
              <a:t>core</a:t>
            </a:r>
            <a:r>
              <a:rPr lang="en-AU" dirty="0"/>
              <a:t> choices reflect our </a:t>
            </a:r>
            <a:r>
              <a:rPr lang="en-AU" i="1" dirty="0"/>
              <a:t>core</a:t>
            </a:r>
            <a:r>
              <a:rPr lang="en-AU" dirty="0"/>
              <a:t> </a:t>
            </a:r>
            <a:r>
              <a:rPr lang="en-AU" dirty="0" smtClean="0"/>
              <a:t>values,</a:t>
            </a:r>
          </a:p>
          <a:p>
            <a:pPr lvl="1"/>
            <a:r>
              <a:rPr lang="en-AU" b="1" dirty="0" smtClean="0"/>
              <a:t>regardless of whether they are </a:t>
            </a:r>
            <a:r>
              <a:rPr lang="en-AU" b="1" dirty="0"/>
              <a:t>made </a:t>
            </a:r>
            <a:r>
              <a:rPr lang="en-AU" b="1" dirty="0" smtClean="0"/>
              <a:t>freely, determined or arbitrary</a:t>
            </a:r>
            <a:r>
              <a:rPr lang="en-AU" dirty="0" smtClean="0"/>
              <a:t>.</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82</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1086770" y="132053"/>
            <a:ext cx="4970597" cy="697287"/>
          </a:xfrm>
        </p:spPr>
        <p:txBody>
          <a:bodyPr>
            <a:normAutofit/>
          </a:bodyPr>
          <a:lstStyle/>
          <a:p>
            <a:r>
              <a:rPr lang="en-AU" sz="3600" b="1" dirty="0" smtClean="0">
                <a:latin typeface="+mn-lt"/>
              </a:rPr>
              <a:t>What we Don’t Know </a:t>
            </a:r>
            <a:r>
              <a:rPr lang="en-AU" sz="2800" dirty="0" smtClean="0">
                <a:latin typeface="+mn-lt"/>
              </a:rPr>
              <a:t>(2)</a:t>
            </a:r>
            <a:endParaRPr lang="en-AU" sz="2800"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0438494"/>
      </p:ext>
    </p:extLst>
  </p:cSld>
  <p:clrMapOvr>
    <a:masterClrMapping/>
  </p:clrMapOvr>
  <mc:AlternateContent xmlns:mc="http://schemas.openxmlformats.org/markup-compatibility/2006" xmlns:p14="http://schemas.microsoft.com/office/powerpoint/2010/main">
    <mc:Choice Requires="p14">
      <p:transition spd="slow" p14:dur="2000" advTm="44793"/>
    </mc:Choice>
    <mc:Fallback xmlns="">
      <p:transition spd="slow" advTm="4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298" y="144167"/>
            <a:ext cx="3127623" cy="631596"/>
          </a:xfrm>
        </p:spPr>
        <p:txBody>
          <a:bodyPr>
            <a:normAutofit/>
          </a:bodyPr>
          <a:lstStyle/>
          <a:p>
            <a:r>
              <a:rPr lang="en-US" sz="3600" b="1" dirty="0" smtClean="0">
                <a:latin typeface="+mn-lt"/>
              </a:rPr>
              <a:t>What we Feel</a:t>
            </a:r>
            <a:endParaRPr lang="en-AU" sz="3600" b="1" dirty="0">
              <a:latin typeface="+mn-lt"/>
            </a:endParaRPr>
          </a:p>
        </p:txBody>
      </p:sp>
      <p:sp>
        <p:nvSpPr>
          <p:cNvPr id="3" name="Content Placeholder 2"/>
          <p:cNvSpPr>
            <a:spLocks noGrp="1"/>
          </p:cNvSpPr>
          <p:nvPr>
            <p:ph idx="1"/>
          </p:nvPr>
        </p:nvSpPr>
        <p:spPr>
          <a:xfrm>
            <a:off x="653145" y="1006875"/>
            <a:ext cx="11169758" cy="5615099"/>
          </a:xfrm>
        </p:spPr>
        <p:txBody>
          <a:bodyPr>
            <a:normAutofit fontScale="85000" lnSpcReduction="20000"/>
          </a:bodyPr>
          <a:lstStyle/>
          <a:p>
            <a:pPr marL="0" indent="0">
              <a:buNone/>
            </a:pPr>
            <a:r>
              <a:rPr lang="en-AU" sz="3300" b="1" dirty="0" smtClean="0"/>
              <a:t>How does all this make us feel?</a:t>
            </a:r>
          </a:p>
          <a:p>
            <a:r>
              <a:rPr lang="en-AU" sz="3300" dirty="0" smtClean="0"/>
              <a:t>Science </a:t>
            </a:r>
            <a:r>
              <a:rPr lang="en-AU" sz="3300" dirty="0"/>
              <a:t>helps to explain </a:t>
            </a:r>
            <a:r>
              <a:rPr lang="en-AU" sz="3300" b="1" dirty="0"/>
              <a:t>why we are as we </a:t>
            </a:r>
            <a:r>
              <a:rPr lang="en-AU" sz="3300" b="1" dirty="0" smtClean="0"/>
              <a:t>are, </a:t>
            </a:r>
            <a:r>
              <a:rPr lang="en-AU" sz="3300" dirty="0" smtClean="0"/>
              <a:t>and </a:t>
            </a:r>
            <a:r>
              <a:rPr lang="en-AU" sz="3300" dirty="0"/>
              <a:t>is the basis for our </a:t>
            </a:r>
            <a:r>
              <a:rPr lang="en-AU" sz="3300" b="1" i="1" dirty="0"/>
              <a:t>universal </a:t>
            </a:r>
            <a:r>
              <a:rPr lang="en-AU" sz="3300" b="1" i="1" dirty="0" smtClean="0"/>
              <a:t>narrative,</a:t>
            </a:r>
            <a:r>
              <a:rPr lang="en-AU" sz="3300" dirty="0" smtClean="0"/>
              <a:t> </a:t>
            </a:r>
            <a:r>
              <a:rPr lang="en-AU" sz="3300" dirty="0"/>
              <a:t>helping us to find our </a:t>
            </a:r>
            <a:r>
              <a:rPr lang="en-AU" sz="3300" dirty="0" smtClean="0"/>
              <a:t>place in the world.</a:t>
            </a:r>
          </a:p>
          <a:p>
            <a:r>
              <a:rPr lang="en-AU" sz="3300" i="1" dirty="0"/>
              <a:t>Long term global </a:t>
            </a:r>
            <a:r>
              <a:rPr lang="en-AU" sz="3300" dirty="0"/>
              <a:t>history </a:t>
            </a:r>
            <a:r>
              <a:rPr lang="en-AU" sz="3300" dirty="0" smtClean="0"/>
              <a:t>adds to the </a:t>
            </a:r>
            <a:r>
              <a:rPr lang="en-AU" sz="3300" b="1" dirty="0" smtClean="0"/>
              <a:t>universal narrative</a:t>
            </a:r>
            <a:r>
              <a:rPr lang="en-AU" sz="3300" dirty="0" smtClean="0"/>
              <a:t>, freeing </a:t>
            </a:r>
            <a:r>
              <a:rPr lang="en-AU" sz="3300" dirty="0"/>
              <a:t>us from our limited personal perspectives, to escape from identity politics.</a:t>
            </a:r>
            <a:endParaRPr lang="en-AU" sz="3300" dirty="0" smtClean="0"/>
          </a:p>
          <a:p>
            <a:r>
              <a:rPr lang="en-AU" sz="3300" dirty="0"/>
              <a:t>Science and history’s explanations are </a:t>
            </a:r>
            <a:r>
              <a:rPr lang="en-AU" sz="3300" dirty="0" smtClean="0"/>
              <a:t>good now. </a:t>
            </a:r>
          </a:p>
          <a:p>
            <a:pPr marL="0" indent="0">
              <a:buNone/>
            </a:pPr>
            <a:r>
              <a:rPr lang="en-AU" sz="3300" dirty="0"/>
              <a:t> </a:t>
            </a:r>
            <a:r>
              <a:rPr lang="en-AU" sz="3300" dirty="0" smtClean="0"/>
              <a:t>  They </a:t>
            </a:r>
            <a:r>
              <a:rPr lang="en-AU" sz="3300" dirty="0"/>
              <a:t>will only get better as we learn more.</a:t>
            </a:r>
            <a:endParaRPr lang="en-AU" sz="3300" dirty="0" smtClean="0"/>
          </a:p>
          <a:p>
            <a:r>
              <a:rPr lang="en-AU" sz="3300" dirty="0"/>
              <a:t>The </a:t>
            </a:r>
            <a:r>
              <a:rPr lang="en-AU" sz="3300" b="1" u="sng" dirty="0"/>
              <a:t>best</a:t>
            </a:r>
            <a:r>
              <a:rPr lang="en-AU" sz="3300" b="1" dirty="0"/>
              <a:t> </a:t>
            </a:r>
            <a:r>
              <a:rPr lang="en-AU" sz="3300" dirty="0"/>
              <a:t>of religion and culture add richness and depth to </a:t>
            </a:r>
            <a:endParaRPr lang="en-AU" sz="3300" dirty="0" smtClean="0"/>
          </a:p>
          <a:p>
            <a:pPr marL="0" indent="0">
              <a:spcBef>
                <a:spcPts val="0"/>
              </a:spcBef>
              <a:buNone/>
            </a:pPr>
            <a:r>
              <a:rPr lang="en-AU" sz="3300" dirty="0"/>
              <a:t> </a:t>
            </a:r>
            <a:r>
              <a:rPr lang="en-AU" sz="3300" dirty="0" smtClean="0"/>
              <a:t>   the </a:t>
            </a:r>
            <a:r>
              <a:rPr lang="en-AU" sz="3300" b="1" i="1" dirty="0"/>
              <a:t>universal narrative</a:t>
            </a:r>
            <a:r>
              <a:rPr lang="en-AU" sz="3300" dirty="0"/>
              <a:t>, through multiple stories, </a:t>
            </a:r>
            <a:endParaRPr lang="en-AU" sz="3300" dirty="0" smtClean="0"/>
          </a:p>
          <a:p>
            <a:pPr marL="0" indent="0">
              <a:spcBef>
                <a:spcPts val="0"/>
              </a:spcBef>
              <a:buNone/>
            </a:pPr>
            <a:r>
              <a:rPr lang="en-AU" sz="3300" dirty="0"/>
              <a:t> </a:t>
            </a:r>
            <a:r>
              <a:rPr lang="en-AU" sz="3300" dirty="0" smtClean="0"/>
              <a:t>   in </a:t>
            </a:r>
            <a:r>
              <a:rPr lang="en-AU" sz="3300" dirty="0"/>
              <a:t>which we find insights into ourselves and the world</a:t>
            </a:r>
            <a:r>
              <a:rPr lang="en-AU" sz="3300" dirty="0" smtClean="0"/>
              <a:t>.</a:t>
            </a:r>
          </a:p>
          <a:p>
            <a:r>
              <a:rPr lang="en-AU" sz="3300" dirty="0"/>
              <a:t>In our personal and political lives, this </a:t>
            </a:r>
            <a:r>
              <a:rPr lang="en-AU" sz="3300" b="1" i="1" dirty="0" smtClean="0"/>
              <a:t>universal narrative</a:t>
            </a:r>
            <a:r>
              <a:rPr lang="en-AU" sz="3300" dirty="0" smtClean="0"/>
              <a:t> </a:t>
            </a:r>
            <a:r>
              <a:rPr lang="en-AU" sz="3300" dirty="0"/>
              <a:t>gives us the </a:t>
            </a:r>
            <a:r>
              <a:rPr lang="en-AU" sz="3300" b="1" dirty="0"/>
              <a:t>confidence</a:t>
            </a:r>
            <a:r>
              <a:rPr lang="en-AU" sz="3300" dirty="0"/>
              <a:t> that our actions can be justified; that it is valid to join the </a:t>
            </a:r>
            <a:r>
              <a:rPr lang="en-AU" sz="3300" dirty="0" smtClean="0"/>
              <a:t>struggle, to live, and pursue truth and justice.  </a:t>
            </a:r>
          </a:p>
          <a:p>
            <a:r>
              <a:rPr lang="en-AU" sz="3800" b="1" dirty="0" smtClean="0"/>
              <a:t>We can find </a:t>
            </a:r>
            <a:r>
              <a:rPr lang="en-AU" sz="3800" b="1" dirty="0"/>
              <a:t>meaning and </a:t>
            </a:r>
            <a:r>
              <a:rPr lang="en-AU" sz="3800" b="1" dirty="0" smtClean="0"/>
              <a:t>purpose in this context.</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83</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12873479"/>
      </p:ext>
    </p:extLst>
  </p:cSld>
  <p:clrMapOvr>
    <a:masterClrMapping/>
  </p:clrMapOvr>
  <mc:AlternateContent xmlns:mc="http://schemas.openxmlformats.org/markup-compatibility/2006" xmlns:p14="http://schemas.microsoft.com/office/powerpoint/2010/main">
    <mc:Choice Requires="p14">
      <p:transition spd="slow" p14:dur="2000" advTm="54904"/>
    </mc:Choice>
    <mc:Fallback xmlns="">
      <p:transition spd="slow" advTm="5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861" y="277984"/>
            <a:ext cx="3785348" cy="631596"/>
          </a:xfrm>
        </p:spPr>
        <p:txBody>
          <a:bodyPr>
            <a:normAutofit fontScale="90000"/>
          </a:bodyPr>
          <a:lstStyle/>
          <a:p>
            <a:r>
              <a:rPr lang="en-US" b="1" dirty="0" smtClean="0"/>
              <a:t/>
            </a:r>
            <a:br>
              <a:rPr lang="en-US" b="1" dirty="0" smtClean="0"/>
            </a:br>
            <a:r>
              <a:rPr lang="en-US" sz="3600" b="1" dirty="0" smtClean="0">
                <a:latin typeface="+mn-lt"/>
              </a:rPr>
              <a:t>What we Feel </a:t>
            </a:r>
            <a:r>
              <a:rPr lang="en-US" sz="3100" dirty="0" smtClean="0">
                <a:latin typeface="+mn-lt"/>
              </a:rPr>
              <a:t>(2)</a:t>
            </a:r>
            <a:endParaRPr lang="en-AU" sz="3100" dirty="0">
              <a:latin typeface="+mn-lt"/>
            </a:endParaRPr>
          </a:p>
        </p:txBody>
      </p:sp>
      <p:sp>
        <p:nvSpPr>
          <p:cNvPr id="3" name="Content Placeholder 2"/>
          <p:cNvSpPr>
            <a:spLocks noGrp="1"/>
          </p:cNvSpPr>
          <p:nvPr>
            <p:ph idx="1"/>
          </p:nvPr>
        </p:nvSpPr>
        <p:spPr>
          <a:xfrm>
            <a:off x="534042" y="1255732"/>
            <a:ext cx="11442058" cy="4819247"/>
          </a:xfrm>
        </p:spPr>
        <p:txBody>
          <a:bodyPr>
            <a:normAutofit fontScale="62500" lnSpcReduction="20000"/>
          </a:bodyPr>
          <a:lstStyle/>
          <a:p>
            <a:pPr marL="0" indent="0">
              <a:buNone/>
            </a:pPr>
            <a:r>
              <a:rPr lang="en-AU" sz="3600" dirty="0" smtClean="0"/>
              <a:t>This </a:t>
            </a:r>
            <a:r>
              <a:rPr lang="en-AU" sz="3600" dirty="0"/>
              <a:t>vision of how everything fits together is more </a:t>
            </a:r>
            <a:r>
              <a:rPr lang="en-AU" sz="3600" b="1" dirty="0"/>
              <a:t>intellectually</a:t>
            </a:r>
            <a:r>
              <a:rPr lang="en-AU" sz="3600" dirty="0"/>
              <a:t> and </a:t>
            </a:r>
            <a:r>
              <a:rPr lang="en-AU" sz="3600" b="1" dirty="0"/>
              <a:t>emotionally satisfying</a:t>
            </a:r>
            <a:r>
              <a:rPr lang="en-AU" sz="3600" dirty="0"/>
              <a:t> than any alternative.  Despite the </a:t>
            </a:r>
            <a:r>
              <a:rPr lang="en-AU" sz="3600" dirty="0" smtClean="0"/>
              <a:t>uncertainty:</a:t>
            </a:r>
          </a:p>
          <a:p>
            <a:pPr marL="0" indent="0">
              <a:buNone/>
            </a:pPr>
            <a:endParaRPr lang="en-AU" sz="3600" dirty="0" smtClean="0"/>
          </a:p>
          <a:p>
            <a:r>
              <a:rPr lang="en-AU" sz="3600" dirty="0" smtClean="0"/>
              <a:t>It forms </a:t>
            </a:r>
            <a:r>
              <a:rPr lang="en-AU" sz="3600" dirty="0"/>
              <a:t>a consistent, coherent, comprehensive </a:t>
            </a:r>
            <a:r>
              <a:rPr lang="en-AU" sz="3600" dirty="0" smtClean="0"/>
              <a:t>whole;</a:t>
            </a:r>
            <a:endParaRPr lang="en-AU" sz="3600" dirty="0"/>
          </a:p>
          <a:p>
            <a:r>
              <a:rPr lang="en-AU" sz="3600" dirty="0" smtClean="0"/>
              <a:t>It provides </a:t>
            </a:r>
            <a:r>
              <a:rPr lang="en-AU" sz="3600" dirty="0"/>
              <a:t>a sound, </a:t>
            </a:r>
            <a:r>
              <a:rPr lang="en-AU" sz="3600" dirty="0" smtClean="0"/>
              <a:t>philosophical, scientific, </a:t>
            </a:r>
            <a:r>
              <a:rPr lang="en-AU" sz="3600" dirty="0"/>
              <a:t>and </a:t>
            </a:r>
            <a:r>
              <a:rPr lang="en-AU" sz="3600" dirty="0" smtClean="0"/>
              <a:t>historically </a:t>
            </a:r>
            <a:r>
              <a:rPr lang="en-AU" sz="3600" dirty="0"/>
              <a:t>valid view of the </a:t>
            </a:r>
            <a:r>
              <a:rPr lang="en-AU" sz="3600" dirty="0" smtClean="0"/>
              <a:t>world;</a:t>
            </a:r>
          </a:p>
          <a:p>
            <a:r>
              <a:rPr lang="en-AU" sz="3600" dirty="0" smtClean="0"/>
              <a:t>It provides humane </a:t>
            </a:r>
            <a:r>
              <a:rPr lang="en-AU" sz="3600" dirty="0"/>
              <a:t>guidelines on how to behave well and be good global </a:t>
            </a:r>
            <a:r>
              <a:rPr lang="en-AU" sz="3600" dirty="0" smtClean="0"/>
              <a:t>citizens</a:t>
            </a:r>
            <a:r>
              <a:rPr lang="en-AU" sz="3600" dirty="0"/>
              <a:t>;</a:t>
            </a:r>
            <a:r>
              <a:rPr lang="en-AU" sz="3600" dirty="0" smtClean="0"/>
              <a:t> </a:t>
            </a:r>
          </a:p>
          <a:p>
            <a:r>
              <a:rPr lang="en-AU" sz="3600" dirty="0" smtClean="0"/>
              <a:t>It allows </a:t>
            </a:r>
            <a:r>
              <a:rPr lang="en-AU" sz="3600" dirty="0"/>
              <a:t>for rituals, </a:t>
            </a:r>
            <a:r>
              <a:rPr lang="en-AU" sz="3600" dirty="0" smtClean="0"/>
              <a:t>‘spirituality’, </a:t>
            </a:r>
            <a:r>
              <a:rPr lang="en-AU" sz="3600" dirty="0"/>
              <a:t>and public expressions </a:t>
            </a:r>
            <a:r>
              <a:rPr lang="en-AU" sz="3600" dirty="0" smtClean="0"/>
              <a:t>reinforcing </a:t>
            </a:r>
            <a:r>
              <a:rPr lang="en-AU" sz="3600" dirty="0"/>
              <a:t>our </a:t>
            </a:r>
            <a:r>
              <a:rPr lang="en-AU" sz="3600" dirty="0" smtClean="0"/>
              <a:t>commitment;</a:t>
            </a:r>
          </a:p>
          <a:p>
            <a:r>
              <a:rPr lang="en-AU" sz="3600" dirty="0" smtClean="0"/>
              <a:t>It’s not parochial</a:t>
            </a:r>
            <a:r>
              <a:rPr lang="en-AU" sz="3600" dirty="0"/>
              <a:t>:</a:t>
            </a:r>
            <a:r>
              <a:rPr lang="en-AU" sz="3600" dirty="0" smtClean="0"/>
              <a:t> it’s open </a:t>
            </a:r>
            <a:r>
              <a:rPr lang="en-AU" sz="3600" dirty="0"/>
              <a:t>to anyone, and respectful of other religious </a:t>
            </a:r>
            <a:r>
              <a:rPr lang="en-AU" sz="3600" dirty="0" smtClean="0"/>
              <a:t>backgrounds;</a:t>
            </a:r>
          </a:p>
          <a:p>
            <a:r>
              <a:rPr lang="en-AU" sz="3600" dirty="0" smtClean="0"/>
              <a:t>It provides </a:t>
            </a:r>
            <a:r>
              <a:rPr lang="en-AU" sz="3600" dirty="0"/>
              <a:t>a path for followers of traditional </a:t>
            </a:r>
            <a:r>
              <a:rPr lang="en-AU" sz="3600" dirty="0" smtClean="0"/>
              <a:t>religions </a:t>
            </a:r>
            <a:r>
              <a:rPr lang="en-AU" sz="3600" dirty="0"/>
              <a:t>to grow in a positive </a:t>
            </a:r>
            <a:r>
              <a:rPr lang="en-AU" sz="3600" dirty="0" smtClean="0"/>
              <a:t>way;</a:t>
            </a:r>
          </a:p>
          <a:p>
            <a:r>
              <a:rPr lang="en-AU" sz="3600" dirty="0" smtClean="0"/>
              <a:t>It is </a:t>
            </a:r>
            <a:r>
              <a:rPr lang="en-AU" sz="3600" dirty="0"/>
              <a:t>life affirming, reducing the fear of death and give us hope for the </a:t>
            </a:r>
            <a:r>
              <a:rPr lang="en-AU" sz="3600" dirty="0" smtClean="0"/>
              <a:t>future;</a:t>
            </a:r>
          </a:p>
          <a:p>
            <a:r>
              <a:rPr lang="en-AU" sz="3600" dirty="0" smtClean="0"/>
              <a:t>It provides contentment </a:t>
            </a:r>
            <a:r>
              <a:rPr lang="en-AU" sz="3600" dirty="0"/>
              <a:t>otherwise unobtainable to an informed, reasonable, global </a:t>
            </a:r>
            <a:r>
              <a:rPr lang="en-AU" sz="3600" dirty="0" smtClean="0"/>
              <a:t>citizen;</a:t>
            </a:r>
          </a:p>
          <a:p>
            <a:r>
              <a:rPr lang="en-AU" sz="3600" dirty="0" smtClean="0"/>
              <a:t>It gives </a:t>
            </a:r>
            <a:r>
              <a:rPr lang="en-AU" sz="3600" dirty="0"/>
              <a:t>us meaning and purpose that is more satisfying than unreasonable faiths.</a:t>
            </a:r>
          </a:p>
          <a:p>
            <a:pPr marL="0" indent="-252000">
              <a:buNone/>
            </a:pPr>
            <a:endParaRPr lang="en-AU" sz="36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84</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6441233"/>
      </p:ext>
    </p:extLst>
  </p:cSld>
  <p:clrMapOvr>
    <a:masterClrMapping/>
  </p:clrMapOvr>
  <mc:AlternateContent xmlns:mc="http://schemas.openxmlformats.org/markup-compatibility/2006" xmlns:p14="http://schemas.microsoft.com/office/powerpoint/2010/main">
    <mc:Choice Requires="p14">
      <p:transition spd="slow" p14:dur="2000" advTm="65196"/>
    </mc:Choice>
    <mc:Fallback xmlns="">
      <p:transition spd="slow" advTm="6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861" y="277984"/>
            <a:ext cx="3785348" cy="631596"/>
          </a:xfrm>
        </p:spPr>
        <p:txBody>
          <a:bodyPr>
            <a:normAutofit fontScale="90000"/>
          </a:bodyPr>
          <a:lstStyle/>
          <a:p>
            <a:r>
              <a:rPr lang="en-US" b="1" dirty="0" smtClean="0"/>
              <a:t/>
            </a:r>
            <a:br>
              <a:rPr lang="en-US" b="1" dirty="0" smtClean="0"/>
            </a:br>
            <a:r>
              <a:rPr lang="en-US" sz="3600" b="1" dirty="0" smtClean="0">
                <a:latin typeface="+mn-lt"/>
              </a:rPr>
              <a:t>What we feel </a:t>
            </a:r>
            <a:r>
              <a:rPr lang="en-US" sz="3100" dirty="0" smtClean="0">
                <a:latin typeface="+mn-lt"/>
              </a:rPr>
              <a:t>(3)</a:t>
            </a:r>
            <a:endParaRPr lang="en-AU" sz="3100" dirty="0">
              <a:latin typeface="+mn-lt"/>
            </a:endParaRPr>
          </a:p>
        </p:txBody>
      </p:sp>
      <p:sp>
        <p:nvSpPr>
          <p:cNvPr id="3" name="Content Placeholder 2"/>
          <p:cNvSpPr>
            <a:spLocks noGrp="1"/>
          </p:cNvSpPr>
          <p:nvPr>
            <p:ph idx="1"/>
          </p:nvPr>
        </p:nvSpPr>
        <p:spPr>
          <a:xfrm>
            <a:off x="1296999" y="1841733"/>
            <a:ext cx="8824463" cy="4800367"/>
          </a:xfrm>
        </p:spPr>
        <p:txBody>
          <a:bodyPr>
            <a:normAutofit/>
          </a:bodyPr>
          <a:lstStyle/>
          <a:p>
            <a:pPr marL="0" indent="0">
              <a:buNone/>
            </a:pPr>
            <a:r>
              <a:rPr lang="en-AU" dirty="0" smtClean="0"/>
              <a:t>It’s </a:t>
            </a:r>
            <a:r>
              <a:rPr lang="en-AU" dirty="0"/>
              <a:t>our modern mythology, the quintessential truth, the Big Picture, the universal narrative: </a:t>
            </a:r>
          </a:p>
          <a:p>
            <a:pPr lvl="0"/>
            <a:r>
              <a:rPr lang="en-AU" dirty="0"/>
              <a:t>what is the case, how we can talk about it, and what we can do about it; </a:t>
            </a:r>
          </a:p>
          <a:p>
            <a:pPr lvl="0"/>
            <a:r>
              <a:rPr lang="en-AU" dirty="0"/>
              <a:t>how we </a:t>
            </a:r>
            <a:r>
              <a:rPr lang="en-AU" u="sng" dirty="0"/>
              <a:t>see</a:t>
            </a:r>
            <a:r>
              <a:rPr lang="en-AU" dirty="0"/>
              <a:t> reality, </a:t>
            </a:r>
            <a:r>
              <a:rPr lang="en-AU" u="sng" dirty="0"/>
              <a:t>feel</a:t>
            </a:r>
            <a:r>
              <a:rPr lang="en-AU" dirty="0"/>
              <a:t> about it and </a:t>
            </a:r>
            <a:r>
              <a:rPr lang="en-AU" u="sng" dirty="0"/>
              <a:t>react</a:t>
            </a:r>
            <a:r>
              <a:rPr lang="en-AU" dirty="0"/>
              <a:t> in a coherent way.</a:t>
            </a:r>
          </a:p>
          <a:p>
            <a:pPr marL="0" indent="0">
              <a:buNone/>
            </a:pPr>
            <a:endParaRPr lang="en-AU" sz="36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85</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8097568"/>
      </p:ext>
    </p:extLst>
  </p:cSld>
  <p:clrMapOvr>
    <a:masterClrMapping/>
  </p:clrMapOvr>
  <mc:AlternateContent xmlns:mc="http://schemas.openxmlformats.org/markup-compatibility/2006" xmlns:p14="http://schemas.microsoft.com/office/powerpoint/2010/main">
    <mc:Choice Requires="p14">
      <p:transition spd="slow" p14:dur="2000" advTm="18482"/>
    </mc:Choice>
    <mc:Fallback xmlns="">
      <p:transition spd="slow" advTm="1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560" y="274174"/>
            <a:ext cx="3251853" cy="631596"/>
          </a:xfrm>
        </p:spPr>
        <p:txBody>
          <a:bodyPr>
            <a:normAutofit fontScale="90000"/>
          </a:bodyPr>
          <a:lstStyle/>
          <a:p>
            <a:r>
              <a:rPr lang="en-US" sz="4000" b="1" dirty="0" smtClean="0">
                <a:latin typeface="+mn-lt"/>
              </a:rPr>
              <a:t>Secular Rituals</a:t>
            </a:r>
            <a:endParaRPr lang="en-AU" sz="4000" b="1" dirty="0">
              <a:latin typeface="+mn-lt"/>
            </a:endParaRPr>
          </a:p>
        </p:txBody>
      </p:sp>
      <p:sp>
        <p:nvSpPr>
          <p:cNvPr id="3" name="Content Placeholder 2"/>
          <p:cNvSpPr>
            <a:spLocks noGrp="1"/>
          </p:cNvSpPr>
          <p:nvPr>
            <p:ph idx="1"/>
          </p:nvPr>
        </p:nvSpPr>
        <p:spPr>
          <a:xfrm>
            <a:off x="437784" y="1171391"/>
            <a:ext cx="11312782" cy="5367521"/>
          </a:xfrm>
        </p:spPr>
        <p:txBody>
          <a:bodyPr>
            <a:normAutofit fontScale="92500" lnSpcReduction="10000"/>
          </a:bodyPr>
          <a:lstStyle/>
          <a:p>
            <a:pPr marL="0" indent="0">
              <a:buNone/>
            </a:pPr>
            <a:r>
              <a:rPr lang="en-AU" dirty="0"/>
              <a:t>How we react is often via </a:t>
            </a:r>
            <a:r>
              <a:rPr lang="en-AU" dirty="0" smtClean="0"/>
              <a:t>common, natural, secular </a:t>
            </a:r>
            <a:r>
              <a:rPr lang="en-AU" dirty="0"/>
              <a:t>rituals, </a:t>
            </a:r>
            <a:endParaRPr lang="en-AU" dirty="0" smtClean="0"/>
          </a:p>
          <a:p>
            <a:pPr marL="0" indent="0">
              <a:spcBef>
                <a:spcPts val="0"/>
              </a:spcBef>
              <a:buNone/>
            </a:pPr>
            <a:r>
              <a:rPr lang="en-AU" dirty="0" smtClean="0"/>
              <a:t>which </a:t>
            </a:r>
            <a:r>
              <a:rPr lang="en-AU" dirty="0"/>
              <a:t>are </a:t>
            </a:r>
            <a:r>
              <a:rPr lang="en-AU" dirty="0" smtClean="0"/>
              <a:t>part </a:t>
            </a:r>
            <a:r>
              <a:rPr lang="en-AU" dirty="0"/>
              <a:t>of our daily personal and political lives</a:t>
            </a:r>
            <a:r>
              <a:rPr lang="en-AU" dirty="0" smtClean="0"/>
              <a:t>.</a:t>
            </a:r>
          </a:p>
          <a:p>
            <a:pPr>
              <a:spcBef>
                <a:spcPts val="0"/>
              </a:spcBef>
            </a:pPr>
            <a:r>
              <a:rPr lang="en-AU" dirty="0" smtClean="0"/>
              <a:t>Rituals generate and reflect how we feel about and react to the world.</a:t>
            </a:r>
          </a:p>
          <a:p>
            <a:pPr>
              <a:spcBef>
                <a:spcPts val="0"/>
              </a:spcBef>
            </a:pPr>
            <a:r>
              <a:rPr lang="en-AU" dirty="0" smtClean="0"/>
              <a:t>Rituals </a:t>
            </a:r>
            <a:r>
              <a:rPr lang="en-AU" dirty="0"/>
              <a:t>provide connections to ourselves, our friends and family, and the wider community.  </a:t>
            </a:r>
            <a:endParaRPr lang="en-AU" dirty="0" smtClean="0"/>
          </a:p>
          <a:p>
            <a:pPr>
              <a:spcBef>
                <a:spcPts val="0"/>
              </a:spcBef>
            </a:pPr>
            <a:r>
              <a:rPr lang="en-AU" dirty="0" smtClean="0"/>
              <a:t>They </a:t>
            </a:r>
            <a:r>
              <a:rPr lang="en-AU" dirty="0"/>
              <a:t>also reflect our role in the universal narrative, and help us to construct a meaningful life.  </a:t>
            </a:r>
            <a:endParaRPr lang="en-US" dirty="0" smtClean="0"/>
          </a:p>
          <a:p>
            <a:r>
              <a:rPr lang="en-AU" sz="3600" dirty="0"/>
              <a:t>On a personal </a:t>
            </a:r>
            <a:r>
              <a:rPr lang="en-AU" sz="3600" dirty="0" smtClean="0"/>
              <a:t>level these include:</a:t>
            </a:r>
          </a:p>
          <a:p>
            <a:pPr lvl="1"/>
            <a:r>
              <a:rPr lang="en-AU" dirty="0"/>
              <a:t>Regular celebrations, like birthdays and anniversaries; </a:t>
            </a:r>
          </a:p>
          <a:p>
            <a:pPr lvl="1"/>
            <a:r>
              <a:rPr lang="en-AU" dirty="0"/>
              <a:t>Achievements in academia, sport and community service;</a:t>
            </a:r>
          </a:p>
          <a:p>
            <a:pPr lvl="1"/>
            <a:r>
              <a:rPr lang="en-AU" dirty="0"/>
              <a:t>Celebrating milestones such as marriage, coming of age and death;</a:t>
            </a:r>
          </a:p>
          <a:p>
            <a:pPr lvl="1"/>
            <a:r>
              <a:rPr lang="en-AU" dirty="0"/>
              <a:t>Activities of daily living, like brushing teeth, eating </a:t>
            </a:r>
            <a:r>
              <a:rPr lang="en-AU" dirty="0" smtClean="0"/>
              <a:t>together</a:t>
            </a:r>
            <a:r>
              <a:rPr lang="en-AU" dirty="0"/>
              <a:t> </a:t>
            </a:r>
            <a:r>
              <a:rPr lang="en-AU" dirty="0" smtClean="0"/>
              <a:t>&amp; exercise;</a:t>
            </a:r>
            <a:endParaRPr lang="en-AU" dirty="0"/>
          </a:p>
          <a:p>
            <a:pPr lvl="1"/>
            <a:r>
              <a:rPr lang="en-AU" dirty="0"/>
              <a:t>Communing with nature, like </a:t>
            </a:r>
            <a:r>
              <a:rPr lang="en-AU" dirty="0" smtClean="0"/>
              <a:t>bushwalking</a:t>
            </a:r>
            <a:r>
              <a:rPr lang="en-AU" dirty="0"/>
              <a:t>, surfing or gardening.</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86</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sp>
        <p:nvSpPr>
          <p:cNvPr id="7" name="Rectangle 6"/>
          <p:cNvSpPr/>
          <p:nvPr/>
        </p:nvSpPr>
        <p:spPr>
          <a:xfrm>
            <a:off x="5542002" y="3244334"/>
            <a:ext cx="1107996" cy="369332"/>
          </a:xfrm>
          <a:prstGeom prst="rect">
            <a:avLst/>
          </a:prstGeom>
        </p:spPr>
        <p:txBody>
          <a:bodyPr wrap="none">
            <a:spAutoFit/>
          </a:bodyPr>
          <a:lstStyle/>
          <a:p>
            <a:r>
              <a:rPr lang="en-AU" dirty="0">
                <a:latin typeface="Times New Roman" panose="02020603050405020304" pitchFamily="18" charset="0"/>
                <a:ea typeface="Times New Roman" panose="02020603050405020304" pitchFamily="18" charset="0"/>
              </a:rPr>
              <a:t>●	</a:t>
            </a:r>
            <a:endParaRPr lang="en-AU"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7940358"/>
      </p:ext>
    </p:extLst>
  </p:cSld>
  <p:clrMapOvr>
    <a:masterClrMapping/>
  </p:clrMapOvr>
  <mc:AlternateContent xmlns:mc="http://schemas.openxmlformats.org/markup-compatibility/2006" xmlns:p14="http://schemas.microsoft.com/office/powerpoint/2010/main">
    <mc:Choice Requires="p14">
      <p:transition spd="slow" p14:dur="2000" advTm="54290"/>
    </mc:Choice>
    <mc:Fallback xmlns="">
      <p:transition spd="slow" advTm="5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97" y="1068235"/>
            <a:ext cx="11264205" cy="5472095"/>
          </a:xfrm>
        </p:spPr>
        <p:txBody>
          <a:bodyPr>
            <a:normAutofit fontScale="92500" lnSpcReduction="10000"/>
          </a:bodyPr>
          <a:lstStyle/>
          <a:p>
            <a:r>
              <a:rPr lang="en-AU" sz="3600" dirty="0" smtClean="0"/>
              <a:t>On </a:t>
            </a:r>
            <a:r>
              <a:rPr lang="en-AU" sz="3600" dirty="0"/>
              <a:t>a community </a:t>
            </a:r>
            <a:r>
              <a:rPr lang="en-AU" sz="3600" dirty="0" smtClean="0"/>
              <a:t>or political level </a:t>
            </a:r>
            <a:r>
              <a:rPr lang="en-AU" sz="3600" dirty="0"/>
              <a:t>these </a:t>
            </a:r>
            <a:r>
              <a:rPr lang="en-AU" sz="3600" dirty="0" smtClean="0"/>
              <a:t>rituals include: </a:t>
            </a:r>
          </a:p>
          <a:p>
            <a:pPr lvl="1"/>
            <a:r>
              <a:rPr lang="en-AU" sz="3000" dirty="0"/>
              <a:t>annual </a:t>
            </a:r>
            <a:r>
              <a:rPr lang="en-AU" sz="3000" dirty="0" smtClean="0"/>
              <a:t>celebrations: </a:t>
            </a:r>
            <a:r>
              <a:rPr lang="en-AU" sz="3000" dirty="0"/>
              <a:t>such as New Year, and various national days; </a:t>
            </a:r>
            <a:endParaRPr lang="en-AU" sz="3000" dirty="0" smtClean="0"/>
          </a:p>
          <a:p>
            <a:pPr lvl="1"/>
            <a:r>
              <a:rPr lang="en-AU" sz="3000" dirty="0"/>
              <a:t>the rituals of business, democracy, the law, the military, sport and entertainment; </a:t>
            </a:r>
            <a:endParaRPr lang="en-AU" sz="3000" dirty="0" smtClean="0"/>
          </a:p>
          <a:p>
            <a:pPr lvl="1"/>
            <a:r>
              <a:rPr lang="en-AU" sz="3000" dirty="0"/>
              <a:t>but mostly our routine acts of consideration and politeness </a:t>
            </a:r>
            <a:endParaRPr lang="en-AU" sz="3000" dirty="0" smtClean="0"/>
          </a:p>
          <a:p>
            <a:pPr marL="457200" lvl="1" indent="0">
              <a:buNone/>
            </a:pPr>
            <a:r>
              <a:rPr lang="en-AU" sz="3000" dirty="0" smtClean="0"/>
              <a:t>    as </a:t>
            </a:r>
            <a:r>
              <a:rPr lang="en-AU" sz="3000" dirty="0"/>
              <a:t>we deal with </a:t>
            </a:r>
            <a:r>
              <a:rPr lang="en-AU" sz="3000" dirty="0" smtClean="0"/>
              <a:t>other </a:t>
            </a:r>
            <a:r>
              <a:rPr lang="en-AU" sz="3000" dirty="0"/>
              <a:t>people.</a:t>
            </a:r>
            <a:endParaRPr lang="en-US" sz="3000" dirty="0" smtClean="0"/>
          </a:p>
          <a:p>
            <a:pPr marL="0" indent="0">
              <a:buNone/>
            </a:pPr>
            <a:r>
              <a:rPr lang="en-AU" sz="3500" dirty="0"/>
              <a:t>These rituals </a:t>
            </a:r>
            <a:r>
              <a:rPr lang="en-AU" sz="3500" dirty="0" smtClean="0"/>
              <a:t>are consistent with our </a:t>
            </a:r>
            <a:r>
              <a:rPr lang="en-AU" sz="3500" dirty="0"/>
              <a:t>universal narrative.  </a:t>
            </a:r>
            <a:endParaRPr lang="en-AU" sz="3500" dirty="0" smtClean="0"/>
          </a:p>
          <a:p>
            <a:pPr marL="0" indent="0">
              <a:spcBef>
                <a:spcPts val="600"/>
              </a:spcBef>
              <a:buNone/>
            </a:pPr>
            <a:r>
              <a:rPr lang="en-AU" sz="4300" dirty="0" smtClean="0"/>
              <a:t>We </a:t>
            </a:r>
            <a:r>
              <a:rPr lang="en-AU" sz="4300" dirty="0"/>
              <a:t>can claim all these beneficial secular rituals as reflections of this worldview</a:t>
            </a:r>
            <a:r>
              <a:rPr lang="en-AU" sz="4300" dirty="0" smtClean="0"/>
              <a:t>.</a:t>
            </a:r>
          </a:p>
          <a:p>
            <a:pPr marL="0" indent="0">
              <a:spcBef>
                <a:spcPts val="600"/>
              </a:spcBef>
              <a:buNone/>
            </a:pPr>
            <a:endParaRPr lang="en-AU" sz="4400" b="1" dirty="0" smtClean="0"/>
          </a:p>
          <a:p>
            <a:pPr marL="0" indent="0">
              <a:spcBef>
                <a:spcPts val="600"/>
              </a:spcBef>
              <a:buNone/>
            </a:pPr>
            <a:r>
              <a:rPr lang="en-AU" sz="3500" b="1" dirty="0" smtClean="0"/>
              <a:t>But </a:t>
            </a:r>
            <a:r>
              <a:rPr lang="en-AU" sz="3500" b="1" dirty="0"/>
              <a:t>what about other perspectives on how we obtain our values</a:t>
            </a:r>
            <a:r>
              <a:rPr lang="en-AU" sz="3500" b="1" dirty="0" smtClean="0"/>
              <a:t>?</a:t>
            </a:r>
            <a:endParaRPr lang="en-AU" sz="35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87</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sp>
        <p:nvSpPr>
          <p:cNvPr id="7" name="Title 1"/>
          <p:cNvSpPr>
            <a:spLocks noGrp="1"/>
          </p:cNvSpPr>
          <p:nvPr>
            <p:ph type="title"/>
          </p:nvPr>
        </p:nvSpPr>
        <p:spPr>
          <a:xfrm>
            <a:off x="1034560" y="274174"/>
            <a:ext cx="3959471" cy="631596"/>
          </a:xfrm>
        </p:spPr>
        <p:txBody>
          <a:bodyPr>
            <a:normAutofit fontScale="90000"/>
          </a:bodyPr>
          <a:lstStyle/>
          <a:p>
            <a:r>
              <a:rPr lang="en-US" sz="4000" b="1" dirty="0" smtClean="0">
                <a:latin typeface="+mn-lt"/>
              </a:rPr>
              <a:t>Secular Rituals </a:t>
            </a:r>
            <a:r>
              <a:rPr lang="en-US" sz="3100" dirty="0" smtClean="0">
                <a:latin typeface="+mn-lt"/>
              </a:rPr>
              <a:t>(2)</a:t>
            </a:r>
            <a:endParaRPr lang="en-AU" sz="3100" dirty="0">
              <a:latin typeface="+mn-l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19848117"/>
      </p:ext>
    </p:extLst>
  </p:cSld>
  <p:clrMapOvr>
    <a:masterClrMapping/>
  </p:clrMapOvr>
  <mc:AlternateContent xmlns:mc="http://schemas.openxmlformats.org/markup-compatibility/2006" xmlns:p14="http://schemas.microsoft.com/office/powerpoint/2010/main">
    <mc:Choice Requires="p14">
      <p:transition spd="slow" p14:dur="2000" advTm="37917"/>
    </mc:Choice>
    <mc:Fallback xmlns="">
      <p:transition spd="slow" advTm="37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476" y="1435405"/>
            <a:ext cx="11708524" cy="3567520"/>
          </a:xfrm>
        </p:spPr>
        <p:txBody>
          <a:bodyPr>
            <a:normAutofit/>
          </a:bodyPr>
          <a:lstStyle/>
          <a:p>
            <a:pPr marL="0" indent="0">
              <a:buNone/>
            </a:pPr>
            <a:r>
              <a:rPr lang="en-US" dirty="0"/>
              <a:t>We can sympathize, partly, with </a:t>
            </a:r>
            <a:r>
              <a:rPr lang="en-US" b="1" dirty="0"/>
              <a:t>Gould’s non-overlapping magisteria</a:t>
            </a:r>
            <a:r>
              <a:rPr lang="en-US" dirty="0"/>
              <a:t>.</a:t>
            </a:r>
            <a:endParaRPr lang="en-AU" dirty="0"/>
          </a:p>
          <a:p>
            <a:pPr lvl="0"/>
            <a:r>
              <a:rPr lang="en-US" sz="2800" dirty="0"/>
              <a:t>The domain of facts is our analysis of science and history, of </a:t>
            </a:r>
            <a:r>
              <a:rPr lang="en-US" sz="2800" i="1" dirty="0"/>
              <a:t>things</a:t>
            </a:r>
            <a:r>
              <a:rPr lang="en-US" sz="2800" dirty="0"/>
              <a:t>, what is and what will or might happen, the more static aspects of our understanding.</a:t>
            </a:r>
            <a:endParaRPr lang="en-AU" sz="2800" dirty="0"/>
          </a:p>
          <a:p>
            <a:pPr lvl="0"/>
            <a:r>
              <a:rPr lang="en-US" sz="2800" dirty="0" smtClean="0"/>
              <a:t>The </a:t>
            </a:r>
            <a:r>
              <a:rPr lang="en-US" sz="2800" dirty="0"/>
              <a:t>domain of </a:t>
            </a:r>
            <a:r>
              <a:rPr lang="en-US" sz="2800" dirty="0" smtClean="0"/>
              <a:t>meaning </a:t>
            </a:r>
            <a:r>
              <a:rPr lang="en-US" sz="2800" dirty="0"/>
              <a:t>and value, covers the choices we make in philosophy, personal and political </a:t>
            </a:r>
            <a:r>
              <a:rPr lang="en-US" sz="2800" u="sng" dirty="0"/>
              <a:t>action</a:t>
            </a:r>
            <a:r>
              <a:rPr lang="en-US" sz="2800" dirty="0"/>
              <a:t>, and our global vision: </a:t>
            </a:r>
            <a:r>
              <a:rPr lang="en-US" sz="2800" i="1" dirty="0"/>
              <a:t>events</a:t>
            </a:r>
            <a:r>
              <a:rPr lang="en-US" sz="2800" dirty="0"/>
              <a:t>, not </a:t>
            </a:r>
            <a:r>
              <a:rPr lang="en-US" sz="2800" i="1" dirty="0"/>
              <a:t>things</a:t>
            </a:r>
            <a:r>
              <a:rPr lang="en-US" sz="2800" dirty="0" smtClean="0"/>
              <a:t>.  </a:t>
            </a:r>
            <a:endParaRPr lang="en-AU" sz="2800" dirty="0"/>
          </a:p>
          <a:p>
            <a:pPr lvl="0"/>
            <a:r>
              <a:rPr lang="en-US" sz="2800" dirty="0" smtClean="0"/>
              <a:t>But it is misleading to think of the domain of value choices as another static world where religion resides.  There is no other world.</a:t>
            </a:r>
          </a:p>
          <a:p>
            <a:pPr marL="0" indent="0">
              <a:buNone/>
            </a:pPr>
            <a:endParaRPr lang="en-AU" sz="36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88</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1174976" y="122632"/>
            <a:ext cx="5959471" cy="631596"/>
          </a:xfrm>
        </p:spPr>
        <p:txBody>
          <a:bodyPr>
            <a:normAutofit fontScale="90000"/>
          </a:bodyPr>
          <a:lstStyle/>
          <a:p>
            <a:r>
              <a:rPr lang="en-US" b="1" dirty="0" smtClean="0"/>
              <a:t/>
            </a:r>
            <a:br>
              <a:rPr lang="en-US" b="1" dirty="0" smtClean="0"/>
            </a:br>
            <a:r>
              <a:rPr lang="en-US" sz="3600" b="1" dirty="0" smtClean="0">
                <a:latin typeface="+mn-lt"/>
              </a:rPr>
              <a:t>Alternatives: Gould’s Magisteria</a:t>
            </a:r>
            <a:endParaRPr lang="en-AU" sz="36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36588557"/>
      </p:ext>
    </p:extLst>
  </p:cSld>
  <p:clrMapOvr>
    <a:masterClrMapping/>
  </p:clrMapOvr>
  <mc:AlternateContent xmlns:mc="http://schemas.openxmlformats.org/markup-compatibility/2006" xmlns:p14="http://schemas.microsoft.com/office/powerpoint/2010/main">
    <mc:Choice Requires="p14">
      <p:transition spd="slow" p14:dur="2000" advTm="38226"/>
    </mc:Choice>
    <mc:Fallback xmlns="">
      <p:transition spd="slow" advTm="38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976" y="122632"/>
            <a:ext cx="7171582" cy="631596"/>
          </a:xfrm>
        </p:spPr>
        <p:txBody>
          <a:bodyPr>
            <a:normAutofit fontScale="90000"/>
          </a:bodyPr>
          <a:lstStyle/>
          <a:p>
            <a:r>
              <a:rPr lang="en-US" b="1" dirty="0" smtClean="0"/>
              <a:t/>
            </a:r>
            <a:br>
              <a:rPr lang="en-US" b="1" dirty="0" smtClean="0"/>
            </a:br>
            <a:r>
              <a:rPr lang="en-US" sz="3600" b="1" dirty="0" smtClean="0">
                <a:latin typeface="+mn-lt"/>
              </a:rPr>
              <a:t>Alternative Perspectives: Kant’s Reason</a:t>
            </a:r>
            <a:endParaRPr lang="en-AU" sz="3600" b="1" dirty="0">
              <a:latin typeface="+mn-lt"/>
            </a:endParaRPr>
          </a:p>
        </p:txBody>
      </p:sp>
      <p:sp>
        <p:nvSpPr>
          <p:cNvPr id="3" name="Content Placeholder 2"/>
          <p:cNvSpPr>
            <a:spLocks noGrp="1"/>
          </p:cNvSpPr>
          <p:nvPr>
            <p:ph idx="1"/>
          </p:nvPr>
        </p:nvSpPr>
        <p:spPr>
          <a:xfrm>
            <a:off x="393405" y="1266436"/>
            <a:ext cx="11685181" cy="4772857"/>
          </a:xfrm>
        </p:spPr>
        <p:txBody>
          <a:bodyPr>
            <a:normAutofit/>
          </a:bodyPr>
          <a:lstStyle/>
          <a:p>
            <a:pPr marL="0" indent="0">
              <a:buNone/>
            </a:pPr>
            <a:r>
              <a:rPr lang="en-US" sz="4200" dirty="0" smtClean="0"/>
              <a:t>Compared </a:t>
            </a:r>
            <a:r>
              <a:rPr lang="en-US" sz="4200" dirty="0"/>
              <a:t>to </a:t>
            </a:r>
            <a:r>
              <a:rPr lang="en-US" sz="4200" b="1" dirty="0"/>
              <a:t>Kant’s </a:t>
            </a:r>
            <a:r>
              <a:rPr lang="en-US" sz="4200" dirty="0"/>
              <a:t>singular</a:t>
            </a:r>
            <a:r>
              <a:rPr lang="en-US" sz="4200" b="1" dirty="0"/>
              <a:t> categorical</a:t>
            </a:r>
            <a:r>
              <a:rPr lang="en-US" sz="4200" dirty="0"/>
              <a:t> </a:t>
            </a:r>
            <a:r>
              <a:rPr lang="en-US" sz="4200" b="1" dirty="0" smtClean="0"/>
              <a:t>imperative</a:t>
            </a:r>
            <a:r>
              <a:rPr lang="en-US" sz="4200" dirty="0" smtClean="0"/>
              <a:t>:</a:t>
            </a:r>
            <a:endParaRPr lang="en-AU" sz="4200" dirty="0"/>
          </a:p>
          <a:p>
            <a:pPr lvl="0"/>
            <a:r>
              <a:rPr lang="en-US" sz="3500" dirty="0"/>
              <a:t>Our </a:t>
            </a:r>
            <a:r>
              <a:rPr lang="en-US" sz="3500" dirty="0" smtClean="0"/>
              <a:t>core values </a:t>
            </a:r>
            <a:r>
              <a:rPr lang="en-US" sz="3500" dirty="0"/>
              <a:t>are not derived from reason, as Kant hoped, </a:t>
            </a:r>
            <a:endParaRPr lang="en-AU" sz="3500" dirty="0"/>
          </a:p>
          <a:p>
            <a:pPr lvl="0"/>
            <a:r>
              <a:rPr lang="en-US" sz="3500" dirty="0"/>
              <a:t>but we use reason to clarify the </a:t>
            </a:r>
            <a:r>
              <a:rPr lang="en-US" sz="3500" dirty="0" smtClean="0"/>
              <a:t>real choices </a:t>
            </a:r>
            <a:r>
              <a:rPr lang="en-US" sz="3500" dirty="0"/>
              <a:t>available to </a:t>
            </a:r>
            <a:r>
              <a:rPr lang="en-US" sz="3500" dirty="0" smtClean="0"/>
              <a:t>us.</a:t>
            </a:r>
            <a:endParaRPr lang="en-AU" sz="3500" dirty="0"/>
          </a:p>
          <a:p>
            <a:pPr lvl="0"/>
            <a:r>
              <a:rPr lang="en-AU" sz="3500" dirty="0"/>
              <a:t>We need “</a:t>
            </a:r>
            <a:r>
              <a:rPr lang="en-AU" sz="3500" b="1" i="1" dirty="0"/>
              <a:t>more</a:t>
            </a:r>
            <a:r>
              <a:rPr lang="en-AU" sz="3500" i="1" dirty="0"/>
              <a:t> than mere reason”</a:t>
            </a:r>
            <a:r>
              <a:rPr lang="en-AU" sz="3500" dirty="0"/>
              <a:t>. The </a:t>
            </a:r>
            <a:r>
              <a:rPr lang="en-AU" sz="3500" b="1" i="1" dirty="0"/>
              <a:t>more</a:t>
            </a:r>
            <a:r>
              <a:rPr lang="en-AU" sz="3500" dirty="0"/>
              <a:t> is choice.</a:t>
            </a:r>
          </a:p>
          <a:p>
            <a:pPr lvl="0"/>
            <a:r>
              <a:rPr lang="en-US" sz="3500" dirty="0"/>
              <a:t>T</a:t>
            </a:r>
            <a:r>
              <a:rPr lang="en-AU" sz="3500" dirty="0"/>
              <a:t>here are also </a:t>
            </a:r>
            <a:r>
              <a:rPr lang="en-AU" sz="3500" u="sng" dirty="0"/>
              <a:t>many</a:t>
            </a:r>
            <a:r>
              <a:rPr lang="en-AU" sz="3500" dirty="0"/>
              <a:t> core choices we have to make, about </a:t>
            </a:r>
            <a:r>
              <a:rPr lang="en-AU" sz="3500" i="1" dirty="0"/>
              <a:t>truth, diversity, life, love </a:t>
            </a:r>
            <a:r>
              <a:rPr lang="en-AU" sz="3500" dirty="0"/>
              <a:t>and so </a:t>
            </a:r>
            <a:r>
              <a:rPr lang="en-AU" sz="3500" dirty="0" smtClean="0"/>
              <a:t>on, not a single rule.  </a:t>
            </a:r>
            <a:endParaRPr lang="en-AU" sz="35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89</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26115287"/>
      </p:ext>
    </p:extLst>
  </p:cSld>
  <p:clrMapOvr>
    <a:masterClrMapping/>
  </p:clrMapOvr>
  <mc:AlternateContent xmlns:mc="http://schemas.openxmlformats.org/markup-compatibility/2006" xmlns:p14="http://schemas.microsoft.com/office/powerpoint/2010/main">
    <mc:Choice Requires="p14">
      <p:transition spd="slow" p14:dur="2000" advTm="26194"/>
    </mc:Choice>
    <mc:Fallback xmlns="">
      <p:transition spd="slow" advTm="2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988" y="0"/>
            <a:ext cx="6082748" cy="761313"/>
          </a:xfrm>
        </p:spPr>
        <p:txBody>
          <a:bodyPr/>
          <a:lstStyle/>
          <a:p>
            <a:r>
              <a:rPr lang="en-AU" b="1" dirty="0" smtClean="0"/>
              <a:t>A Comprehensive </a:t>
            </a:r>
            <a:r>
              <a:rPr lang="en-AU" b="1" dirty="0"/>
              <a:t>V</a:t>
            </a:r>
            <a:r>
              <a:rPr lang="en-AU" b="1" dirty="0" smtClean="0"/>
              <a:t>iew.</a:t>
            </a:r>
            <a:endParaRPr lang="en-AU" dirty="0"/>
          </a:p>
        </p:txBody>
      </p:sp>
      <p:sp>
        <p:nvSpPr>
          <p:cNvPr id="3" name="Text Placeholder 2"/>
          <p:cNvSpPr>
            <a:spLocks noGrp="1"/>
          </p:cNvSpPr>
          <p:nvPr>
            <p:ph type="body" idx="1"/>
          </p:nvPr>
        </p:nvSpPr>
        <p:spPr>
          <a:xfrm>
            <a:off x="1317922" y="702116"/>
            <a:ext cx="10514012" cy="938650"/>
          </a:xfrm>
        </p:spPr>
        <p:txBody>
          <a:bodyPr>
            <a:normAutofit/>
          </a:bodyPr>
          <a:lstStyle/>
          <a:p>
            <a:r>
              <a:rPr lang="en-AU" b="0" dirty="0" smtClean="0"/>
              <a:t>We need to adopt a comprehensive view of everything we know.</a:t>
            </a:r>
          </a:p>
          <a:p>
            <a:r>
              <a:rPr lang="en-AU" dirty="0"/>
              <a:t>We can break down most of our knowledge into seven domains</a:t>
            </a:r>
            <a:r>
              <a:rPr lang="en-AU" dirty="0" smtClean="0"/>
              <a:t>:</a:t>
            </a:r>
            <a:endParaRPr lang="en-AU" b="0" dirty="0"/>
          </a:p>
        </p:txBody>
      </p:sp>
      <p:sp>
        <p:nvSpPr>
          <p:cNvPr id="4" name="Content Placeholder 3"/>
          <p:cNvSpPr>
            <a:spLocks noGrp="1"/>
          </p:cNvSpPr>
          <p:nvPr>
            <p:ph sz="half" idx="2"/>
          </p:nvPr>
        </p:nvSpPr>
        <p:spPr>
          <a:xfrm>
            <a:off x="1722858" y="1616869"/>
            <a:ext cx="4982698" cy="3311245"/>
          </a:xfrm>
        </p:spPr>
        <p:txBody>
          <a:bodyPr/>
          <a:lstStyle/>
          <a:p>
            <a:r>
              <a:rPr lang="en-AU" sz="2400" dirty="0" smtClean="0"/>
              <a:t>For our </a:t>
            </a:r>
            <a:r>
              <a:rPr lang="en-AU" b="1" dirty="0" smtClean="0"/>
              <a:t>Analysis: </a:t>
            </a:r>
            <a:r>
              <a:rPr lang="en-AU" sz="2400" dirty="0" smtClean="0"/>
              <a:t>we look at</a:t>
            </a:r>
          </a:p>
          <a:p>
            <a:endParaRPr lang="en-AU" b="1" dirty="0"/>
          </a:p>
          <a:p>
            <a:endParaRPr lang="en-AU" b="1" dirty="0" smtClean="0"/>
          </a:p>
          <a:p>
            <a:r>
              <a:rPr lang="en-AU" sz="2400" dirty="0" smtClean="0"/>
              <a:t>For</a:t>
            </a:r>
            <a:r>
              <a:rPr lang="en-AU" b="1" dirty="0" smtClean="0"/>
              <a:t> Expression:</a:t>
            </a:r>
            <a:r>
              <a:rPr lang="en-AU" dirty="0" smtClean="0"/>
              <a:t> </a:t>
            </a:r>
            <a:r>
              <a:rPr lang="en-AU" sz="2400" dirty="0"/>
              <a:t>we look at</a:t>
            </a:r>
            <a:endParaRPr lang="en-AU" sz="2400" b="1" dirty="0" smtClean="0"/>
          </a:p>
          <a:p>
            <a:endParaRPr lang="en-AU" b="1" dirty="0"/>
          </a:p>
          <a:p>
            <a:r>
              <a:rPr lang="en-AU" sz="2400" dirty="0" smtClean="0"/>
              <a:t>For</a:t>
            </a:r>
            <a:r>
              <a:rPr lang="en-AU" b="1" dirty="0" smtClean="0"/>
              <a:t> Action:</a:t>
            </a:r>
            <a:r>
              <a:rPr lang="en-AU" dirty="0"/>
              <a:t> </a:t>
            </a:r>
            <a:r>
              <a:rPr lang="en-AU" sz="2400" dirty="0"/>
              <a:t>we look at</a:t>
            </a:r>
          </a:p>
        </p:txBody>
      </p:sp>
      <p:sp>
        <p:nvSpPr>
          <p:cNvPr id="5" name="Text Placeholder 4"/>
          <p:cNvSpPr>
            <a:spLocks noGrp="1"/>
          </p:cNvSpPr>
          <p:nvPr>
            <p:ph type="body" sz="quarter" idx="3"/>
          </p:nvPr>
        </p:nvSpPr>
        <p:spPr>
          <a:xfrm>
            <a:off x="1104917" y="5174629"/>
            <a:ext cx="9104207" cy="1265876"/>
          </a:xfrm>
        </p:spPr>
        <p:txBody>
          <a:bodyPr>
            <a:noAutofit/>
          </a:bodyPr>
          <a:lstStyle/>
          <a:p>
            <a:r>
              <a:rPr lang="en-AU" sz="2800" b="0" dirty="0" smtClean="0"/>
              <a:t>We </a:t>
            </a:r>
            <a:r>
              <a:rPr lang="en-AU" sz="2800" b="0" dirty="0"/>
              <a:t>pull </a:t>
            </a:r>
            <a:r>
              <a:rPr lang="en-AU" sz="2800" b="0" dirty="0" smtClean="0"/>
              <a:t>all of this together in an 8</a:t>
            </a:r>
            <a:r>
              <a:rPr lang="en-AU" sz="2800" b="0" baseline="30000" dirty="0" smtClean="0"/>
              <a:t>th</a:t>
            </a:r>
            <a:r>
              <a:rPr lang="en-AU" sz="2800" b="0" dirty="0" smtClean="0"/>
              <a:t> part: a </a:t>
            </a:r>
            <a:r>
              <a:rPr lang="en-AU" sz="2800" dirty="0"/>
              <a:t>Global Vision</a:t>
            </a:r>
            <a:r>
              <a:rPr lang="en-AU" sz="2800" dirty="0" smtClean="0"/>
              <a:t>.</a:t>
            </a:r>
            <a:endParaRPr lang="en-AU" sz="2800" b="0" dirty="0" smtClean="0"/>
          </a:p>
          <a:p>
            <a:r>
              <a:rPr lang="en-AU" sz="2800" b="0" dirty="0" smtClean="0"/>
              <a:t>Here we’ll focus on </a:t>
            </a:r>
            <a:r>
              <a:rPr lang="en-AU" sz="2800" b="0" dirty="0"/>
              <a:t>how we find </a:t>
            </a:r>
            <a:r>
              <a:rPr lang="en-AU" sz="2800" b="0" i="1" dirty="0" smtClean="0"/>
              <a:t>values</a:t>
            </a:r>
            <a:r>
              <a:rPr lang="en-AU" sz="2800" b="0" dirty="0" smtClean="0"/>
              <a:t> </a:t>
            </a:r>
            <a:r>
              <a:rPr lang="en-AU" sz="2800" b="0" dirty="0"/>
              <a:t>in </a:t>
            </a:r>
            <a:r>
              <a:rPr lang="en-AU" sz="2800" b="0" dirty="0" smtClean="0"/>
              <a:t>these domains, </a:t>
            </a:r>
            <a:r>
              <a:rPr lang="en-AU" sz="2800" b="0" dirty="0"/>
              <a:t>rather than specific </a:t>
            </a:r>
            <a:r>
              <a:rPr lang="en-AU" sz="2800" b="0" dirty="0" smtClean="0"/>
              <a:t>beliefs.</a:t>
            </a:r>
            <a:endParaRPr lang="en-AU" sz="2800" b="0" dirty="0"/>
          </a:p>
        </p:txBody>
      </p:sp>
      <p:sp>
        <p:nvSpPr>
          <p:cNvPr id="6" name="Content Placeholder 5"/>
          <p:cNvSpPr>
            <a:spLocks noGrp="1"/>
          </p:cNvSpPr>
          <p:nvPr>
            <p:ph sz="quarter" idx="4"/>
          </p:nvPr>
        </p:nvSpPr>
        <p:spPr>
          <a:xfrm>
            <a:off x="5797826" y="1640766"/>
            <a:ext cx="4184374" cy="3667539"/>
          </a:xfrm>
        </p:spPr>
        <p:txBody>
          <a:bodyPr>
            <a:normAutofit/>
          </a:bodyPr>
          <a:lstStyle/>
          <a:p>
            <a:pPr marL="0" indent="0">
              <a:buNone/>
            </a:pPr>
            <a:r>
              <a:rPr lang="en-AU" dirty="0"/>
              <a:t>1. Philosophy, </a:t>
            </a:r>
          </a:p>
          <a:p>
            <a:pPr marL="0" indent="0">
              <a:buNone/>
            </a:pPr>
            <a:r>
              <a:rPr lang="en-AU" dirty="0"/>
              <a:t>2. Science and </a:t>
            </a:r>
          </a:p>
          <a:p>
            <a:pPr marL="0" indent="0">
              <a:buNone/>
            </a:pPr>
            <a:r>
              <a:rPr lang="en-AU" dirty="0"/>
              <a:t>3. History</a:t>
            </a:r>
            <a:r>
              <a:rPr lang="en-AU" dirty="0" smtClean="0"/>
              <a:t>.</a:t>
            </a:r>
          </a:p>
          <a:p>
            <a:pPr marL="0" indent="0">
              <a:buNone/>
            </a:pPr>
            <a:r>
              <a:rPr lang="en-AU" dirty="0"/>
              <a:t>4. Religion and </a:t>
            </a:r>
          </a:p>
          <a:p>
            <a:pPr marL="0" indent="0">
              <a:buNone/>
            </a:pPr>
            <a:r>
              <a:rPr lang="en-AU" dirty="0"/>
              <a:t>5. Culture</a:t>
            </a:r>
            <a:r>
              <a:rPr lang="en-AU" dirty="0" smtClean="0"/>
              <a:t>.</a:t>
            </a:r>
          </a:p>
          <a:p>
            <a:pPr marL="0" indent="0">
              <a:buNone/>
            </a:pPr>
            <a:r>
              <a:rPr lang="en-AU" dirty="0"/>
              <a:t>6. Personal Practice and </a:t>
            </a:r>
          </a:p>
          <a:p>
            <a:pPr marL="0" indent="0">
              <a:buNone/>
            </a:pPr>
            <a:r>
              <a:rPr lang="en-AU" dirty="0"/>
              <a:t>7. </a:t>
            </a:r>
            <a:r>
              <a:rPr lang="en-AU" dirty="0" smtClean="0"/>
              <a:t>Politics.</a:t>
            </a:r>
          </a:p>
        </p:txBody>
      </p:sp>
      <p:sp>
        <p:nvSpPr>
          <p:cNvPr id="7" name="Footer Placeholder 6"/>
          <p:cNvSpPr>
            <a:spLocks noGrp="1"/>
          </p:cNvSpPr>
          <p:nvPr>
            <p:ph type="ftr" sz="quarter" idx="11"/>
          </p:nvPr>
        </p:nvSpPr>
        <p:spPr/>
        <p:txBody>
          <a:bodyPr/>
          <a:lstStyle/>
          <a:p>
            <a:r>
              <a:rPr lang="en-AU" smtClean="0"/>
              <a:t>GlobalBeliefs.org        Copyright (c) 2017 Trevor J Rogers</a:t>
            </a:r>
            <a:endParaRPr lang="en-AU"/>
          </a:p>
        </p:txBody>
      </p:sp>
      <p:sp>
        <p:nvSpPr>
          <p:cNvPr id="8" name="Slide Number Placeholder 7"/>
          <p:cNvSpPr>
            <a:spLocks noGrp="1"/>
          </p:cNvSpPr>
          <p:nvPr>
            <p:ph type="sldNum" sz="quarter" idx="12"/>
          </p:nvPr>
        </p:nvSpPr>
        <p:spPr/>
        <p:txBody>
          <a:bodyPr/>
          <a:lstStyle/>
          <a:p>
            <a:fld id="{6464C915-08D9-4A02-92F0-C6B193EFC1F9}" type="slidenum">
              <a:rPr lang="en-AU" smtClean="0"/>
              <a:t>9</a:t>
            </a:fld>
            <a:endParaRPr lang="en-AU" dirty="0"/>
          </a:p>
        </p:txBody>
      </p:sp>
      <p:sp>
        <p:nvSpPr>
          <p:cNvPr id="11" name="Date Placeholder 10"/>
          <p:cNvSpPr>
            <a:spLocks noGrp="1"/>
          </p:cNvSpPr>
          <p:nvPr>
            <p:ph type="dt" sz="half" idx="10"/>
          </p:nvPr>
        </p:nvSpPr>
        <p:spPr/>
        <p:txBody>
          <a:bodyPr/>
          <a:lstStyle/>
          <a:p>
            <a:r>
              <a:rPr lang="en-US" smtClean="0"/>
              <a:t>20/06/2017 Version 1.1</a:t>
            </a:r>
            <a:endParaRPr lang="en-AU"/>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32361871"/>
      </p:ext>
    </p:extLst>
  </p:cSld>
  <p:clrMapOvr>
    <a:masterClrMapping/>
  </p:clrMapOvr>
  <mc:AlternateContent xmlns:mc="http://schemas.openxmlformats.org/markup-compatibility/2006" xmlns:p14="http://schemas.microsoft.com/office/powerpoint/2010/main">
    <mc:Choice Requires="p14">
      <p:transition spd="slow" p14:dur="2000" advTm="32417"/>
    </mc:Choice>
    <mc:Fallback xmlns="">
      <p:transition spd="slow" advTm="3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4497" y="1194242"/>
            <a:ext cx="10550068" cy="4800367"/>
          </a:xfrm>
        </p:spPr>
        <p:txBody>
          <a:bodyPr>
            <a:normAutofit lnSpcReduction="10000"/>
          </a:bodyPr>
          <a:lstStyle/>
          <a:p>
            <a:pPr marL="0" indent="0">
              <a:buNone/>
            </a:pPr>
            <a:r>
              <a:rPr lang="en-AU" sz="3600" dirty="0"/>
              <a:t>We have resolved the </a:t>
            </a:r>
            <a:r>
              <a:rPr lang="en-AU" sz="3600" b="1" dirty="0"/>
              <a:t>early Wittgenstein</a:t>
            </a:r>
            <a:r>
              <a:rPr lang="en-AU" sz="3600" dirty="0"/>
              <a:t>'s problem of being silent on values. </a:t>
            </a:r>
          </a:p>
          <a:p>
            <a:pPr lvl="0"/>
            <a:r>
              <a:rPr lang="en-AU" dirty="0"/>
              <a:t>He thought language constructed pictures of reality, </a:t>
            </a:r>
            <a:endParaRPr lang="en-AU" dirty="0" smtClean="0"/>
          </a:p>
          <a:p>
            <a:pPr marL="0" lvl="0" indent="0">
              <a:buNone/>
            </a:pPr>
            <a:r>
              <a:rPr lang="en-AU" dirty="0"/>
              <a:t>	</a:t>
            </a:r>
            <a:r>
              <a:rPr lang="en-AU" dirty="0" smtClean="0"/>
              <a:t>a </a:t>
            </a:r>
            <a:r>
              <a:rPr lang="en-AU" dirty="0"/>
              <a:t>world of </a:t>
            </a:r>
            <a:r>
              <a:rPr lang="en-AU" i="1" dirty="0"/>
              <a:t>things</a:t>
            </a:r>
            <a:r>
              <a:rPr lang="en-AU" dirty="0"/>
              <a:t>.  </a:t>
            </a:r>
          </a:p>
          <a:p>
            <a:pPr lvl="0"/>
            <a:r>
              <a:rPr lang="en-AU" dirty="0"/>
              <a:t>He couldn’t draw pictures of values and meaning because </a:t>
            </a:r>
            <a:endParaRPr lang="en-AU" dirty="0" smtClean="0"/>
          </a:p>
          <a:p>
            <a:pPr marL="0" lvl="0" indent="0">
              <a:buNone/>
            </a:pPr>
            <a:r>
              <a:rPr lang="en-AU" dirty="0"/>
              <a:t>	</a:t>
            </a:r>
            <a:r>
              <a:rPr lang="en-AU" dirty="0" smtClean="0"/>
              <a:t>they </a:t>
            </a:r>
            <a:r>
              <a:rPr lang="en-AU" dirty="0"/>
              <a:t>aren’t </a:t>
            </a:r>
            <a:r>
              <a:rPr lang="en-AU" i="1" dirty="0"/>
              <a:t>things</a:t>
            </a:r>
            <a:r>
              <a:rPr lang="en-AU" dirty="0"/>
              <a:t>, they are choices.</a:t>
            </a:r>
          </a:p>
          <a:p>
            <a:pPr lvl="0"/>
            <a:r>
              <a:rPr lang="en-AU" dirty="0"/>
              <a:t>But we see them as </a:t>
            </a:r>
            <a:r>
              <a:rPr lang="en-AU" dirty="0" smtClean="0"/>
              <a:t>active </a:t>
            </a:r>
            <a:r>
              <a:rPr lang="en-AU" dirty="0"/>
              <a:t>choices, as </a:t>
            </a:r>
            <a:r>
              <a:rPr lang="en-AU" i="1" dirty="0"/>
              <a:t>events</a:t>
            </a:r>
            <a:r>
              <a:rPr lang="en-AU" dirty="0"/>
              <a:t>.</a:t>
            </a:r>
          </a:p>
          <a:p>
            <a:pPr lvl="0"/>
            <a:r>
              <a:rPr lang="en-AU" dirty="0"/>
              <a:t>And </a:t>
            </a:r>
            <a:r>
              <a:rPr lang="en-AU" dirty="0" smtClean="0"/>
              <a:t>despite Wittgenstein’s early conclusion, </a:t>
            </a:r>
          </a:p>
          <a:p>
            <a:pPr marL="0" lvl="0" indent="0">
              <a:buNone/>
            </a:pPr>
            <a:r>
              <a:rPr lang="en-AU" sz="3600" b="1" dirty="0"/>
              <a:t>	</a:t>
            </a:r>
            <a:r>
              <a:rPr lang="en-AU" sz="3600" b="1" dirty="0" smtClean="0"/>
              <a:t>we </a:t>
            </a:r>
            <a:r>
              <a:rPr lang="en-AU" sz="3600" b="1" i="1" dirty="0"/>
              <a:t>must not </a:t>
            </a:r>
            <a:r>
              <a:rPr lang="en-AU" sz="3600" b="1" dirty="0"/>
              <a:t>be silent</a:t>
            </a:r>
            <a:r>
              <a:rPr lang="en-AU" sz="3600" dirty="0"/>
              <a:t>.</a:t>
            </a:r>
          </a:p>
          <a:p>
            <a:endParaRPr lang="en-AU" sz="3600" dirty="0" smtClean="0"/>
          </a:p>
          <a:p>
            <a:pPr marL="0" indent="0">
              <a:buNone/>
            </a:pPr>
            <a:endParaRPr lang="en-AU" sz="3600" dirty="0" smtClean="0"/>
          </a:p>
          <a:p>
            <a:pPr marL="0" indent="0">
              <a:buNone/>
            </a:pPr>
            <a:endParaRPr lang="en-AU" sz="3600"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90</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828868" y="200906"/>
            <a:ext cx="6901001" cy="631596"/>
          </a:xfrm>
        </p:spPr>
        <p:txBody>
          <a:bodyPr>
            <a:normAutofit fontScale="90000"/>
          </a:bodyPr>
          <a:lstStyle/>
          <a:p>
            <a:r>
              <a:rPr lang="en-US" b="1" dirty="0" smtClean="0"/>
              <a:t/>
            </a:r>
            <a:br>
              <a:rPr lang="en-US" b="1" dirty="0" smtClean="0"/>
            </a:br>
            <a:r>
              <a:rPr lang="en-US" sz="3600" b="1" dirty="0" smtClean="0">
                <a:latin typeface="+mn-lt"/>
              </a:rPr>
              <a:t>Alternative Perspectives: Wittgenstein</a:t>
            </a:r>
            <a:endParaRPr lang="en-AU" sz="36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16983067"/>
      </p:ext>
    </p:extLst>
  </p:cSld>
  <p:clrMapOvr>
    <a:masterClrMapping/>
  </p:clrMapOvr>
  <mc:AlternateContent xmlns:mc="http://schemas.openxmlformats.org/markup-compatibility/2006" xmlns:p14="http://schemas.microsoft.com/office/powerpoint/2010/main">
    <mc:Choice Requires="p14">
      <p:transition spd="slow" p14:dur="2000" advTm="27327"/>
    </mc:Choice>
    <mc:Fallback xmlns="">
      <p:transition spd="slow" advTm="2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2347" y="1218882"/>
            <a:ext cx="7717983" cy="3994248"/>
          </a:xfrm>
        </p:spPr>
        <p:txBody>
          <a:bodyPr>
            <a:noAutofit/>
          </a:bodyPr>
          <a:lstStyle/>
          <a:p>
            <a:pPr marL="0" indent="0">
              <a:buNone/>
            </a:pPr>
            <a:r>
              <a:rPr lang="en-AU" dirty="0" smtClean="0"/>
              <a:t>We can agree with the </a:t>
            </a:r>
            <a:r>
              <a:rPr lang="en-AU" b="1" dirty="0" smtClean="0"/>
              <a:t>post-modernists</a:t>
            </a:r>
            <a:r>
              <a:rPr lang="en-AU" dirty="0" smtClean="0"/>
              <a:t> that: </a:t>
            </a:r>
          </a:p>
          <a:p>
            <a:pPr marL="0" indent="0">
              <a:buNone/>
            </a:pPr>
            <a:endParaRPr lang="en-AU" dirty="0" smtClean="0"/>
          </a:p>
          <a:p>
            <a:pPr>
              <a:spcBef>
                <a:spcPts val="0"/>
              </a:spcBef>
            </a:pPr>
            <a:r>
              <a:rPr lang="en-AU" dirty="0" smtClean="0"/>
              <a:t>Many of our ideas are social constructs that we must examine more carefully;</a:t>
            </a:r>
          </a:p>
          <a:p>
            <a:pPr>
              <a:spcBef>
                <a:spcPts val="0"/>
              </a:spcBef>
            </a:pPr>
            <a:endParaRPr lang="en-AU" dirty="0" smtClean="0"/>
          </a:p>
          <a:p>
            <a:pPr>
              <a:spcBef>
                <a:spcPts val="0"/>
              </a:spcBef>
            </a:pPr>
            <a:r>
              <a:rPr lang="en-AU" dirty="0" smtClean="0"/>
              <a:t>We can at best strive for the truth about reality, and must allow for diversity;</a:t>
            </a:r>
          </a:p>
          <a:p>
            <a:pPr>
              <a:spcBef>
                <a:spcPts val="0"/>
              </a:spcBef>
            </a:pPr>
            <a:endParaRPr lang="en-AU" dirty="0" smtClean="0"/>
          </a:p>
          <a:p>
            <a:pPr>
              <a:spcBef>
                <a:spcPts val="0"/>
              </a:spcBef>
            </a:pPr>
            <a:r>
              <a:rPr lang="en-AU" dirty="0" smtClean="0"/>
              <a:t>Imposing narratives on complex events is prone to oversimplification &amp; error.</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91</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828869" y="87573"/>
            <a:ext cx="5821247" cy="631596"/>
          </a:xfrm>
        </p:spPr>
        <p:txBody>
          <a:bodyPr>
            <a:normAutofit fontScale="90000"/>
          </a:bodyPr>
          <a:lstStyle/>
          <a:p>
            <a:r>
              <a:rPr lang="en-US" b="1" dirty="0" smtClean="0"/>
              <a:t/>
            </a:r>
            <a:br>
              <a:rPr lang="en-US" b="1" dirty="0" smtClean="0"/>
            </a:br>
            <a:r>
              <a:rPr lang="en-US" sz="3600" b="1" dirty="0" smtClean="0">
                <a:latin typeface="+mn-lt"/>
              </a:rPr>
              <a:t>Alternatives: Post Modernists </a:t>
            </a:r>
            <a:r>
              <a:rPr lang="en-US" sz="3100" dirty="0" smtClean="0">
                <a:latin typeface="+mn-lt"/>
              </a:rPr>
              <a:t>(1)</a:t>
            </a:r>
            <a:endParaRPr lang="en-AU" sz="3100"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8960330"/>
      </p:ext>
    </p:extLst>
  </p:cSld>
  <p:clrMapOvr>
    <a:masterClrMapping/>
  </p:clrMapOvr>
  <mc:AlternateContent xmlns:mc="http://schemas.openxmlformats.org/markup-compatibility/2006" xmlns:p14="http://schemas.microsoft.com/office/powerpoint/2010/main">
    <mc:Choice Requires="p14">
      <p:transition spd="slow" p14:dur="2000" advTm="21069"/>
    </mc:Choice>
    <mc:Fallback xmlns="">
      <p:transition spd="slow" advTm="2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372" y="846255"/>
            <a:ext cx="9965255" cy="6137870"/>
          </a:xfrm>
        </p:spPr>
        <p:txBody>
          <a:bodyPr>
            <a:noAutofit/>
          </a:bodyPr>
          <a:lstStyle/>
          <a:p>
            <a:pPr marL="0" indent="0">
              <a:buNone/>
            </a:pPr>
            <a:r>
              <a:rPr lang="en-AU" sz="2800" dirty="0"/>
              <a:t>But we confront </a:t>
            </a:r>
            <a:r>
              <a:rPr lang="en-AU" sz="2800" b="1" dirty="0"/>
              <a:t>post-modernism</a:t>
            </a:r>
            <a:r>
              <a:rPr lang="en-AU" sz="2800" dirty="0"/>
              <a:t> directly. </a:t>
            </a:r>
          </a:p>
          <a:p>
            <a:pPr lvl="0"/>
            <a:r>
              <a:rPr lang="en-AU" sz="2800" dirty="0"/>
              <a:t>Our grand narrative is based on the global scientific consensus and long term global history, </a:t>
            </a:r>
            <a:endParaRPr lang="en-AU" sz="2800" dirty="0" smtClean="0"/>
          </a:p>
          <a:p>
            <a:pPr marL="252000" lvl="0" indent="0">
              <a:spcBef>
                <a:spcPts val="0"/>
              </a:spcBef>
              <a:buNone/>
            </a:pPr>
            <a:r>
              <a:rPr lang="en-AU" sz="2800" dirty="0" smtClean="0"/>
              <a:t>not </a:t>
            </a:r>
            <a:r>
              <a:rPr lang="en-AU" sz="2800" dirty="0"/>
              <a:t>parochial, short term, western imperialism.</a:t>
            </a:r>
          </a:p>
          <a:p>
            <a:pPr lvl="0"/>
            <a:r>
              <a:rPr lang="en-AU" sz="2800" dirty="0"/>
              <a:t>Our values such as </a:t>
            </a:r>
            <a:r>
              <a:rPr lang="en-AU" sz="2800" b="1" dirty="0"/>
              <a:t>truth</a:t>
            </a:r>
            <a:r>
              <a:rPr lang="en-AU" sz="2800" dirty="0"/>
              <a:t>, </a:t>
            </a:r>
            <a:r>
              <a:rPr lang="en-AU" sz="2800" i="1" dirty="0"/>
              <a:t>diversity</a:t>
            </a:r>
            <a:r>
              <a:rPr lang="en-AU" sz="2800" dirty="0"/>
              <a:t>, </a:t>
            </a:r>
            <a:r>
              <a:rPr lang="en-AU" sz="2800" b="1" dirty="0"/>
              <a:t>love</a:t>
            </a:r>
            <a:r>
              <a:rPr lang="en-AU" sz="2800" dirty="0"/>
              <a:t> and </a:t>
            </a:r>
            <a:r>
              <a:rPr lang="en-AU" sz="2800" u="sng" dirty="0"/>
              <a:t>equality</a:t>
            </a:r>
            <a:r>
              <a:rPr lang="en-AU" sz="2800" dirty="0"/>
              <a:t>,</a:t>
            </a:r>
          </a:p>
          <a:p>
            <a:pPr marL="252000" indent="0">
              <a:spcBef>
                <a:spcPts val="0"/>
              </a:spcBef>
              <a:buNone/>
            </a:pPr>
            <a:r>
              <a:rPr lang="en-AU" sz="2800" dirty="0" smtClean="0"/>
              <a:t>mean </a:t>
            </a:r>
            <a:r>
              <a:rPr lang="en-AU" sz="2800" dirty="0"/>
              <a:t>we oppose </a:t>
            </a:r>
            <a:r>
              <a:rPr lang="en-AU" sz="2800" b="1" dirty="0"/>
              <a:t>ignorant</a:t>
            </a:r>
            <a:r>
              <a:rPr lang="en-AU" sz="2800" dirty="0"/>
              <a:t>, </a:t>
            </a:r>
            <a:r>
              <a:rPr lang="en-AU" sz="2800" i="1" dirty="0"/>
              <a:t>closed</a:t>
            </a:r>
            <a:r>
              <a:rPr lang="en-AU" sz="2800" dirty="0"/>
              <a:t>, </a:t>
            </a:r>
            <a:r>
              <a:rPr lang="en-AU" sz="2800" b="1" dirty="0"/>
              <a:t>cruel</a:t>
            </a:r>
            <a:r>
              <a:rPr lang="en-AU" sz="2800" dirty="0"/>
              <a:t> and </a:t>
            </a:r>
            <a:r>
              <a:rPr lang="en-AU" sz="2800" u="sng" dirty="0"/>
              <a:t>oppressive</a:t>
            </a:r>
            <a:r>
              <a:rPr lang="en-AU" sz="2800" dirty="0"/>
              <a:t> societies.</a:t>
            </a:r>
          </a:p>
          <a:p>
            <a:pPr lvl="0"/>
            <a:r>
              <a:rPr lang="en-AU" sz="2800" dirty="0"/>
              <a:t>Our global values reflect explicit informed choices made in many cultures, not just “the West”;</a:t>
            </a:r>
          </a:p>
          <a:p>
            <a:pPr lvl="0"/>
            <a:r>
              <a:rPr lang="en-AU" sz="2800" dirty="0"/>
              <a:t>Because in real life we have to act, despite social constructs, the uncertainties &amp; our ignorance.</a:t>
            </a:r>
          </a:p>
          <a:p>
            <a:pPr lvl="0"/>
            <a:r>
              <a:rPr lang="en-AU" sz="2800" dirty="0"/>
              <a:t>The valueless paralysis of post-modernism </a:t>
            </a:r>
            <a:endParaRPr lang="en-AU" sz="2800" dirty="0" smtClean="0"/>
          </a:p>
          <a:p>
            <a:pPr marL="252000" lvl="0" indent="0">
              <a:spcBef>
                <a:spcPts val="0"/>
              </a:spcBef>
              <a:buNone/>
            </a:pPr>
            <a:r>
              <a:rPr lang="en-AU" sz="2800" dirty="0" smtClean="0"/>
              <a:t>is </a:t>
            </a:r>
            <a:r>
              <a:rPr lang="en-AU" sz="2800" dirty="0"/>
              <a:t>part of the problem, not the solution.</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92</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828869" y="87573"/>
            <a:ext cx="5821247" cy="631596"/>
          </a:xfrm>
        </p:spPr>
        <p:txBody>
          <a:bodyPr>
            <a:normAutofit fontScale="90000"/>
          </a:bodyPr>
          <a:lstStyle/>
          <a:p>
            <a:r>
              <a:rPr lang="en-US" b="1" dirty="0" smtClean="0"/>
              <a:t/>
            </a:r>
            <a:br>
              <a:rPr lang="en-US" b="1" dirty="0" smtClean="0"/>
            </a:br>
            <a:r>
              <a:rPr lang="en-US" sz="3600" b="1" dirty="0" smtClean="0">
                <a:latin typeface="+mn-lt"/>
              </a:rPr>
              <a:t>Alternatives: Post Modernists </a:t>
            </a:r>
            <a:r>
              <a:rPr lang="en-US" sz="3100" dirty="0" smtClean="0">
                <a:latin typeface="+mn-lt"/>
              </a:rPr>
              <a:t>(2)</a:t>
            </a:r>
            <a:endParaRPr lang="en-AU" sz="3100"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0194866"/>
      </p:ext>
    </p:extLst>
  </p:cSld>
  <p:clrMapOvr>
    <a:masterClrMapping/>
  </p:clrMapOvr>
  <mc:AlternateContent xmlns:mc="http://schemas.openxmlformats.org/markup-compatibility/2006" xmlns:p14="http://schemas.microsoft.com/office/powerpoint/2010/main">
    <mc:Choice Requires="p14">
      <p:transition spd="slow" p14:dur="2000" advTm="44926"/>
    </mc:Choice>
    <mc:Fallback xmlns="">
      <p:transition spd="slow" advTm="4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69" y="754228"/>
            <a:ext cx="10979790" cy="5359493"/>
          </a:xfrm>
        </p:spPr>
        <p:txBody>
          <a:bodyPr>
            <a:noAutofit/>
          </a:bodyPr>
          <a:lstStyle/>
          <a:p>
            <a:pPr marL="0" indent="0">
              <a:buNone/>
            </a:pPr>
            <a:r>
              <a:rPr lang="en-AU" sz="2800" dirty="0" smtClean="0"/>
              <a:t>Atheists, sceptics and materialists dispute the value of religion generally because it is unscientific, unjustified, involves unnatural entities such as gods and spirits and is morally bad.</a:t>
            </a:r>
          </a:p>
          <a:p>
            <a:pPr marL="0" indent="0">
              <a:buNone/>
            </a:pPr>
            <a:r>
              <a:rPr lang="en-AU" sz="2800" dirty="0"/>
              <a:t>Their criticisms are usually based on literalist interpretations, which many theists have abandoned, and the “bad” bits of the sacred texts, which many theists simply ignore.  </a:t>
            </a:r>
            <a:endParaRPr lang="en-AU" sz="2800" dirty="0" smtClean="0"/>
          </a:p>
          <a:p>
            <a:pPr marL="0" indent="0">
              <a:buNone/>
            </a:pPr>
            <a:r>
              <a:rPr lang="en-AU" sz="2800" dirty="0" smtClean="0"/>
              <a:t>And </a:t>
            </a:r>
            <a:r>
              <a:rPr lang="en-AU" sz="2800" dirty="0"/>
              <a:t>the only narratives </a:t>
            </a:r>
            <a:r>
              <a:rPr lang="en-AU" sz="2800" dirty="0" smtClean="0"/>
              <a:t>sceptics like are apparently science </a:t>
            </a:r>
            <a:r>
              <a:rPr lang="en-AU" sz="2800" dirty="0"/>
              <a:t>fantasy.</a:t>
            </a:r>
          </a:p>
          <a:p>
            <a:pPr marL="0" indent="0">
              <a:buNone/>
            </a:pPr>
            <a:r>
              <a:rPr lang="en-AU" sz="2800" dirty="0" smtClean="0"/>
              <a:t>Our approach is: </a:t>
            </a:r>
          </a:p>
          <a:p>
            <a:pPr marL="252000">
              <a:spcBef>
                <a:spcPts val="0"/>
              </a:spcBef>
            </a:pPr>
            <a:r>
              <a:rPr lang="en-AU" sz="2800" dirty="0" smtClean="0"/>
              <a:t>as consistent with the science as possible;</a:t>
            </a:r>
          </a:p>
          <a:p>
            <a:pPr marL="252000">
              <a:spcBef>
                <a:spcPts val="0"/>
              </a:spcBef>
            </a:pPr>
            <a:r>
              <a:rPr lang="en-AU" sz="2800" dirty="0" smtClean="0"/>
              <a:t>materialistic, while still allowing for mystery and moral tales;</a:t>
            </a:r>
          </a:p>
          <a:p>
            <a:pPr marL="252000">
              <a:spcBef>
                <a:spcPts val="0"/>
              </a:spcBef>
            </a:pPr>
            <a:r>
              <a:rPr lang="en-AU" sz="2800" dirty="0"/>
              <a:t>j</a:t>
            </a:r>
            <a:r>
              <a:rPr lang="en-AU" sz="2800" dirty="0" smtClean="0"/>
              <a:t>ustifiable and corrigible;</a:t>
            </a:r>
          </a:p>
          <a:p>
            <a:pPr marL="252000">
              <a:spcBef>
                <a:spcPts val="0"/>
              </a:spcBef>
            </a:pPr>
            <a:r>
              <a:rPr lang="en-AU" sz="2800" dirty="0"/>
              <a:t>f</a:t>
            </a:r>
            <a:r>
              <a:rPr lang="en-AU" sz="2800" dirty="0" smtClean="0"/>
              <a:t>ree of gods and spirits, but morally good;</a:t>
            </a:r>
          </a:p>
          <a:p>
            <a:pPr marL="252000">
              <a:spcBef>
                <a:spcPts val="0"/>
              </a:spcBef>
            </a:pPr>
            <a:r>
              <a:rPr lang="en-AU" sz="2800" dirty="0" smtClean="0"/>
              <a:t>the basis of constructive discussion with liberal religionists.</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93</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1174976" y="122632"/>
            <a:ext cx="8319898" cy="631596"/>
          </a:xfrm>
        </p:spPr>
        <p:txBody>
          <a:bodyPr>
            <a:normAutofit fontScale="90000"/>
          </a:bodyPr>
          <a:lstStyle/>
          <a:p>
            <a:r>
              <a:rPr lang="en-US" b="1" dirty="0" smtClean="0"/>
              <a:t/>
            </a:r>
            <a:br>
              <a:rPr lang="en-US" b="1" dirty="0" smtClean="0"/>
            </a:br>
            <a:r>
              <a:rPr lang="en-US" sz="3600" b="1" dirty="0" smtClean="0">
                <a:latin typeface="+mn-lt"/>
              </a:rPr>
              <a:t>Alternatives: Atheists, Sceptics and Materialists</a:t>
            </a:r>
            <a:endParaRPr lang="en-AU" sz="36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3839300"/>
      </p:ext>
    </p:extLst>
  </p:cSld>
  <p:clrMapOvr>
    <a:masterClrMapping/>
  </p:clrMapOvr>
  <mc:AlternateContent xmlns:mc="http://schemas.openxmlformats.org/markup-compatibility/2006" xmlns:p14="http://schemas.microsoft.com/office/powerpoint/2010/main">
    <mc:Choice Requires="p14">
      <p:transition spd="slow" p14:dur="2000" advTm="52060"/>
    </mc:Choice>
    <mc:Fallback xmlns="">
      <p:transition spd="slow" advTm="5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69" y="1073662"/>
            <a:ext cx="10979790" cy="5040059"/>
          </a:xfrm>
        </p:spPr>
        <p:txBody>
          <a:bodyPr>
            <a:normAutofit fontScale="92500" lnSpcReduction="10000"/>
          </a:bodyPr>
          <a:lstStyle/>
          <a:p>
            <a:pPr marL="0" indent="0">
              <a:buNone/>
            </a:pPr>
            <a:r>
              <a:rPr lang="en-AU" sz="3600" dirty="0"/>
              <a:t>Some New Atheists (such as Peter Singer) promote </a:t>
            </a:r>
            <a:r>
              <a:rPr lang="en-AU" sz="3600" b="1" dirty="0"/>
              <a:t>Preference</a:t>
            </a:r>
            <a:r>
              <a:rPr lang="en-AU" sz="3600" dirty="0"/>
              <a:t> </a:t>
            </a:r>
            <a:r>
              <a:rPr lang="en-AU" sz="3600" b="1" dirty="0"/>
              <a:t>Utilitarianism</a:t>
            </a:r>
            <a:r>
              <a:rPr lang="en-AU" sz="3600" dirty="0"/>
              <a:t> as the ‘good’.  </a:t>
            </a:r>
            <a:endParaRPr lang="en-AU" sz="3600" dirty="0" smtClean="0"/>
          </a:p>
          <a:p>
            <a:pPr marL="0" indent="0">
              <a:buNone/>
            </a:pPr>
            <a:r>
              <a:rPr lang="en-AU" sz="3600" dirty="0" smtClean="0"/>
              <a:t>But </a:t>
            </a:r>
            <a:r>
              <a:rPr lang="en-AU" sz="3600" dirty="0"/>
              <a:t>this is not enough.  </a:t>
            </a:r>
            <a:endParaRPr lang="en-AU" sz="3600" dirty="0" smtClean="0"/>
          </a:p>
          <a:p>
            <a:r>
              <a:rPr lang="en-AU" sz="3600" dirty="0" smtClean="0"/>
              <a:t>Utilitarianism </a:t>
            </a:r>
            <a:r>
              <a:rPr lang="en-AU" sz="3600" dirty="0"/>
              <a:t>ignores, or just assumes, values such as the </a:t>
            </a:r>
            <a:r>
              <a:rPr lang="en-AU" sz="3600" i="1" dirty="0"/>
              <a:t>Truth, Reality, Life, Beauty, Responsibility</a:t>
            </a:r>
            <a:r>
              <a:rPr lang="en-AU" sz="3600" dirty="0"/>
              <a:t> and </a:t>
            </a:r>
            <a:r>
              <a:rPr lang="en-AU" sz="3600" i="1" dirty="0"/>
              <a:t>Hope</a:t>
            </a:r>
            <a:r>
              <a:rPr lang="en-AU" sz="3600" dirty="0"/>
              <a:t>.  </a:t>
            </a:r>
          </a:p>
          <a:p>
            <a:r>
              <a:rPr lang="en-AU" sz="3600" dirty="0" smtClean="0"/>
              <a:t>It </a:t>
            </a:r>
            <a:r>
              <a:rPr lang="en-AU" sz="3600" dirty="0"/>
              <a:t>is based on </a:t>
            </a:r>
            <a:r>
              <a:rPr lang="en-AU" sz="3600" i="1" dirty="0"/>
              <a:t>Equality</a:t>
            </a:r>
            <a:r>
              <a:rPr lang="en-AU" sz="3600" dirty="0"/>
              <a:t> and perhaps </a:t>
            </a:r>
            <a:r>
              <a:rPr lang="en-AU" sz="3600" i="1" dirty="0"/>
              <a:t>Love</a:t>
            </a:r>
            <a:r>
              <a:rPr lang="en-AU" sz="3600" dirty="0"/>
              <a:t>, and preference utilitarianism allows for our </a:t>
            </a:r>
            <a:r>
              <a:rPr lang="en-AU" sz="3600" i="1" dirty="0"/>
              <a:t>Diversity</a:t>
            </a:r>
            <a:r>
              <a:rPr lang="en-AU" sz="3600" dirty="0"/>
              <a:t> of preferences.  </a:t>
            </a:r>
            <a:endParaRPr lang="en-AU" sz="3600" dirty="0" smtClean="0"/>
          </a:p>
          <a:p>
            <a:pPr marL="0" indent="0">
              <a:buNone/>
            </a:pPr>
            <a:r>
              <a:rPr lang="en-AU" sz="3600" dirty="0" smtClean="0"/>
              <a:t>But </a:t>
            </a:r>
            <a:r>
              <a:rPr lang="en-AU" sz="3600" dirty="0"/>
              <a:t>utilitarianism is a </a:t>
            </a:r>
            <a:r>
              <a:rPr lang="en-AU" sz="3600" b="1" i="1" dirty="0"/>
              <a:t>derived</a:t>
            </a:r>
            <a:r>
              <a:rPr lang="en-AU" sz="3600" dirty="0"/>
              <a:t> or </a:t>
            </a:r>
            <a:r>
              <a:rPr lang="en-AU" sz="3600" b="1" i="1" dirty="0"/>
              <a:t>effecting</a:t>
            </a:r>
            <a:r>
              <a:rPr lang="en-AU" sz="3600" dirty="0"/>
              <a:t> principle, </a:t>
            </a:r>
            <a:endParaRPr lang="en-AU" sz="3600" dirty="0" smtClean="0"/>
          </a:p>
          <a:p>
            <a:pPr marL="0" indent="0">
              <a:buNone/>
            </a:pPr>
            <a:r>
              <a:rPr lang="en-AU" sz="3600" dirty="0" smtClean="0"/>
              <a:t>	a </a:t>
            </a:r>
            <a:r>
              <a:rPr lang="en-AU" sz="3600" dirty="0"/>
              <a:t>very useful guide, especially in politics, </a:t>
            </a:r>
            <a:endParaRPr lang="en-AU" sz="3600" dirty="0" smtClean="0"/>
          </a:p>
          <a:p>
            <a:pPr marL="0" indent="0">
              <a:buNone/>
            </a:pPr>
            <a:r>
              <a:rPr lang="en-AU" sz="3600" dirty="0" smtClean="0"/>
              <a:t>	but </a:t>
            </a:r>
            <a:r>
              <a:rPr lang="en-AU" sz="3600" dirty="0"/>
              <a:t>on its own it is incomplete.</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94</a:t>
            </a:fld>
            <a:endParaRPr lang="en-AU"/>
          </a:p>
        </p:txBody>
      </p:sp>
      <p:sp>
        <p:nvSpPr>
          <p:cNvPr id="7" name="Date Placeholder 6"/>
          <p:cNvSpPr>
            <a:spLocks noGrp="1"/>
          </p:cNvSpPr>
          <p:nvPr>
            <p:ph type="dt" sz="half" idx="10"/>
          </p:nvPr>
        </p:nvSpPr>
        <p:spPr/>
        <p:txBody>
          <a:bodyPr/>
          <a:lstStyle/>
          <a:p>
            <a:r>
              <a:rPr lang="en-US" smtClean="0"/>
              <a:t>20/06/2017 Version 1.1</a:t>
            </a:r>
            <a:endParaRPr lang="en-AU"/>
          </a:p>
        </p:txBody>
      </p:sp>
      <p:sp>
        <p:nvSpPr>
          <p:cNvPr id="8" name="Title 1"/>
          <p:cNvSpPr>
            <a:spLocks noGrp="1"/>
          </p:cNvSpPr>
          <p:nvPr>
            <p:ph type="title"/>
          </p:nvPr>
        </p:nvSpPr>
        <p:spPr>
          <a:xfrm>
            <a:off x="1174976" y="122632"/>
            <a:ext cx="4896215" cy="631596"/>
          </a:xfrm>
        </p:spPr>
        <p:txBody>
          <a:bodyPr>
            <a:normAutofit fontScale="90000"/>
          </a:bodyPr>
          <a:lstStyle/>
          <a:p>
            <a:r>
              <a:rPr lang="en-US" b="1" dirty="0" smtClean="0"/>
              <a:t/>
            </a:r>
            <a:br>
              <a:rPr lang="en-US" b="1" dirty="0" smtClean="0"/>
            </a:br>
            <a:r>
              <a:rPr lang="en-US" sz="3600" b="1" dirty="0" smtClean="0">
                <a:latin typeface="+mn-lt"/>
              </a:rPr>
              <a:t>Alternatives: Utilitarianism</a:t>
            </a:r>
            <a:endParaRPr lang="en-AU" sz="36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49903876"/>
      </p:ext>
    </p:extLst>
  </p:cSld>
  <p:clrMapOvr>
    <a:masterClrMapping/>
  </p:clrMapOvr>
  <mc:AlternateContent xmlns:mc="http://schemas.openxmlformats.org/markup-compatibility/2006" xmlns:p14="http://schemas.microsoft.com/office/powerpoint/2010/main">
    <mc:Choice Requires="p14">
      <p:transition spd="slow" p14:dur="2000" advTm="36284"/>
    </mc:Choice>
    <mc:Fallback xmlns="">
      <p:transition spd="slow" advTm="3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407" y="390076"/>
            <a:ext cx="3996047" cy="631596"/>
          </a:xfrm>
        </p:spPr>
        <p:txBody>
          <a:bodyPr>
            <a:normAutofit fontScale="90000"/>
          </a:bodyPr>
          <a:lstStyle/>
          <a:p>
            <a:r>
              <a:rPr lang="en-US" b="1" dirty="0" smtClean="0"/>
              <a:t/>
            </a:r>
            <a:br>
              <a:rPr lang="en-US" b="1" dirty="0" smtClean="0"/>
            </a:br>
            <a:r>
              <a:rPr lang="en-AU" sz="4400" b="1" dirty="0" smtClean="0">
                <a:latin typeface="+mn-lt"/>
              </a:rPr>
              <a:t>Is </a:t>
            </a:r>
            <a:r>
              <a:rPr lang="en-AU" sz="4400" b="1" dirty="0">
                <a:latin typeface="+mn-lt"/>
              </a:rPr>
              <a:t>this a </a:t>
            </a:r>
            <a:r>
              <a:rPr lang="en-AU" sz="4400" b="1" dirty="0" smtClean="0">
                <a:latin typeface="+mn-lt"/>
              </a:rPr>
              <a:t>religion?</a:t>
            </a:r>
            <a:endParaRPr lang="en-AU" sz="4400" b="1" dirty="0">
              <a:latin typeface="+mn-lt"/>
            </a:endParaRPr>
          </a:p>
        </p:txBody>
      </p:sp>
      <p:sp>
        <p:nvSpPr>
          <p:cNvPr id="3" name="Content Placeholder 2"/>
          <p:cNvSpPr>
            <a:spLocks noGrp="1"/>
          </p:cNvSpPr>
          <p:nvPr>
            <p:ph idx="1"/>
          </p:nvPr>
        </p:nvSpPr>
        <p:spPr>
          <a:xfrm>
            <a:off x="233915" y="1165610"/>
            <a:ext cx="11780875" cy="4902864"/>
          </a:xfrm>
        </p:spPr>
        <p:txBody>
          <a:bodyPr>
            <a:normAutofit fontScale="85000" lnSpcReduction="10000"/>
          </a:bodyPr>
          <a:lstStyle/>
          <a:p>
            <a:pPr marL="0" indent="0">
              <a:buNone/>
            </a:pPr>
            <a:r>
              <a:rPr lang="en-AU" dirty="0"/>
              <a:t>This approach certainly has characteristics that are similar to religion:</a:t>
            </a:r>
            <a:endParaRPr lang="en-AU" dirty="0" smtClean="0"/>
          </a:p>
          <a:p>
            <a:pPr marL="0" indent="0">
              <a:buNone/>
            </a:pPr>
            <a:r>
              <a:rPr lang="en-AU" dirty="0"/>
              <a:t>● A focus our ultimate </a:t>
            </a:r>
            <a:r>
              <a:rPr lang="en-AU" dirty="0" smtClean="0"/>
              <a:t>concerns, providing </a:t>
            </a:r>
            <a:r>
              <a:rPr lang="en-AU" dirty="0"/>
              <a:t>values, meaning </a:t>
            </a:r>
            <a:r>
              <a:rPr lang="en-AU" dirty="0" smtClean="0"/>
              <a:t>&amp; </a:t>
            </a:r>
            <a:r>
              <a:rPr lang="en-AU" dirty="0"/>
              <a:t>purpose.</a:t>
            </a:r>
            <a:endParaRPr lang="en-AU" dirty="0" smtClean="0"/>
          </a:p>
          <a:p>
            <a:pPr marL="0" indent="0">
              <a:buNone/>
            </a:pPr>
            <a:r>
              <a:rPr lang="en-AU" dirty="0" smtClean="0"/>
              <a:t>● A </a:t>
            </a:r>
            <a:r>
              <a:rPr lang="en-AU" dirty="0"/>
              <a:t>universal narrative that describes our origins and our place in the world;</a:t>
            </a:r>
          </a:p>
          <a:p>
            <a:pPr marL="0" indent="0">
              <a:buNone/>
            </a:pPr>
            <a:r>
              <a:rPr lang="en-AU" dirty="0" smtClean="0"/>
              <a:t>● An </a:t>
            </a:r>
            <a:r>
              <a:rPr lang="en-AU" dirty="0"/>
              <a:t>explanation of the origins of suffering and ways we can address it;</a:t>
            </a:r>
          </a:p>
          <a:p>
            <a:pPr marL="0" indent="0">
              <a:buNone/>
            </a:pPr>
            <a:r>
              <a:rPr lang="en-AU" dirty="0" smtClean="0"/>
              <a:t>● Exemplary </a:t>
            </a:r>
            <a:r>
              <a:rPr lang="en-AU" dirty="0"/>
              <a:t>models – stories of people whose examples we can seek to emulate;</a:t>
            </a:r>
          </a:p>
          <a:p>
            <a:pPr marL="0" indent="0">
              <a:buNone/>
            </a:pPr>
            <a:r>
              <a:rPr lang="en-AU" dirty="0" smtClean="0"/>
              <a:t>● Embracing the </a:t>
            </a:r>
            <a:r>
              <a:rPr lang="en-AU" dirty="0"/>
              <a:t>mystery of existence and the beauty and majesty of the universe;</a:t>
            </a:r>
          </a:p>
          <a:p>
            <a:pPr marL="0" indent="0">
              <a:buNone/>
            </a:pPr>
            <a:r>
              <a:rPr lang="en-AU" dirty="0" smtClean="0"/>
              <a:t>● A </a:t>
            </a:r>
            <a:r>
              <a:rPr lang="en-AU" dirty="0"/>
              <a:t>wealth of literature which explains, explores and expresses this </a:t>
            </a:r>
            <a:r>
              <a:rPr lang="en-AU" i="1" dirty="0"/>
              <a:t>Way;</a:t>
            </a:r>
            <a:endParaRPr lang="en-AU" dirty="0"/>
          </a:p>
          <a:p>
            <a:pPr marL="0" indent="0">
              <a:buNone/>
            </a:pPr>
            <a:r>
              <a:rPr lang="en-AU" dirty="0" smtClean="0"/>
              <a:t>● Rituals </a:t>
            </a:r>
            <a:r>
              <a:rPr lang="en-AU" dirty="0"/>
              <a:t>for conducting and celebrating our lives</a:t>
            </a:r>
            <a:r>
              <a:rPr lang="en-AU" i="1" dirty="0"/>
              <a:t>;</a:t>
            </a:r>
            <a:endParaRPr lang="en-AU" dirty="0"/>
          </a:p>
          <a:p>
            <a:pPr marL="0" indent="0">
              <a:buNone/>
            </a:pPr>
            <a:r>
              <a:rPr lang="en-AU" i="1" dirty="0" smtClean="0"/>
              <a:t>● </a:t>
            </a:r>
            <a:r>
              <a:rPr lang="en-AU" dirty="0" smtClean="0"/>
              <a:t>An </a:t>
            </a:r>
            <a:r>
              <a:rPr lang="en-AU" dirty="0"/>
              <a:t>associated, justifiable set of values to guide our behaviour.</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95</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1656565"/>
      </p:ext>
    </p:extLst>
  </p:cSld>
  <p:clrMapOvr>
    <a:masterClrMapping/>
  </p:clrMapOvr>
  <mc:AlternateContent xmlns:mc="http://schemas.openxmlformats.org/markup-compatibility/2006" xmlns:p14="http://schemas.microsoft.com/office/powerpoint/2010/main">
    <mc:Choice Requires="p14">
      <p:transition spd="slow" p14:dur="2000" advTm="1428"/>
    </mc:Choice>
    <mc:Fallback xmlns="">
      <p:transition spd="slow" advTm="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591" y="0"/>
            <a:ext cx="3439865" cy="631596"/>
          </a:xfrm>
        </p:spPr>
        <p:txBody>
          <a:bodyPr>
            <a:normAutofit fontScale="90000"/>
          </a:bodyPr>
          <a:lstStyle/>
          <a:p>
            <a:r>
              <a:rPr lang="en-US" b="1" dirty="0" smtClean="0"/>
              <a:t/>
            </a:r>
            <a:br>
              <a:rPr lang="en-US" b="1" dirty="0" smtClean="0"/>
            </a:br>
            <a:r>
              <a:rPr lang="en-US" sz="4400" b="1" dirty="0" smtClean="0">
                <a:latin typeface="+mn-lt"/>
              </a:rPr>
              <a:t>Court Case</a:t>
            </a:r>
            <a:endParaRPr lang="en-AU" sz="4400" b="1" dirty="0">
              <a:latin typeface="+mn-lt"/>
            </a:endParaRPr>
          </a:p>
        </p:txBody>
      </p:sp>
      <p:sp>
        <p:nvSpPr>
          <p:cNvPr id="3" name="Content Placeholder 2"/>
          <p:cNvSpPr>
            <a:spLocks noGrp="1"/>
          </p:cNvSpPr>
          <p:nvPr>
            <p:ph idx="1"/>
          </p:nvPr>
        </p:nvSpPr>
        <p:spPr>
          <a:xfrm>
            <a:off x="489099" y="1365463"/>
            <a:ext cx="10494334" cy="5492537"/>
          </a:xfrm>
        </p:spPr>
        <p:txBody>
          <a:bodyPr>
            <a:normAutofit/>
          </a:bodyPr>
          <a:lstStyle/>
          <a:p>
            <a:pPr marL="0" indent="0">
              <a:buNone/>
            </a:pPr>
            <a:r>
              <a:rPr lang="en-AU" dirty="0"/>
              <a:t>In the Scientology case, the Australian High Court </a:t>
            </a:r>
            <a:r>
              <a:rPr lang="en-AU" dirty="0" smtClean="0"/>
              <a:t>decided a religion must include a supernatural belief.</a:t>
            </a:r>
          </a:p>
          <a:p>
            <a:pPr marL="0" indent="0">
              <a:buNone/>
            </a:pPr>
            <a:r>
              <a:rPr lang="en-AU" dirty="0" smtClean="0"/>
              <a:t> They defined a supernatural belief to involve:</a:t>
            </a:r>
          </a:p>
          <a:p>
            <a:r>
              <a:rPr lang="en-AU" b="1" i="1" dirty="0"/>
              <a:t>more</a:t>
            </a:r>
            <a:r>
              <a:rPr lang="en-AU" i="1" dirty="0"/>
              <a:t> than the reality normally perceived by our senses</a:t>
            </a:r>
            <a:r>
              <a:rPr lang="en-AU" dirty="0"/>
              <a:t>, </a:t>
            </a:r>
            <a:endParaRPr lang="en-AU" dirty="0" smtClean="0"/>
          </a:p>
          <a:p>
            <a:r>
              <a:rPr lang="en-AU" b="1" i="1" dirty="0" smtClean="0"/>
              <a:t>more</a:t>
            </a:r>
            <a:r>
              <a:rPr lang="en-AU" i="1" dirty="0" smtClean="0"/>
              <a:t> </a:t>
            </a:r>
            <a:r>
              <a:rPr lang="en-AU" i="1" dirty="0"/>
              <a:t>than mere reason</a:t>
            </a:r>
            <a:r>
              <a:rPr lang="en-AU" dirty="0"/>
              <a:t> and the </a:t>
            </a:r>
            <a:r>
              <a:rPr lang="en-AU" dirty="0" smtClean="0"/>
              <a:t>evidence.</a:t>
            </a:r>
          </a:p>
          <a:p>
            <a:pPr marL="0" indent="0">
              <a:buNone/>
            </a:pPr>
            <a:r>
              <a:rPr lang="en-AU" dirty="0" smtClean="0"/>
              <a:t>Our beliefs and values are consistent </a:t>
            </a:r>
            <a:r>
              <a:rPr lang="en-AU" dirty="0"/>
              <a:t>with this legal </a:t>
            </a:r>
            <a:r>
              <a:rPr lang="en-AU" dirty="0" smtClean="0"/>
              <a:t>definition.</a:t>
            </a:r>
            <a:endParaRPr lang="en-AU" dirty="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96</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76357935"/>
      </p:ext>
    </p:extLst>
  </p:cSld>
  <p:clrMapOvr>
    <a:masterClrMapping/>
  </p:clrMapOvr>
  <mc:AlternateContent xmlns:mc="http://schemas.openxmlformats.org/markup-compatibility/2006" xmlns:p14="http://schemas.microsoft.com/office/powerpoint/2010/main">
    <mc:Choice Requires="p14">
      <p:transition spd="slow" p14:dur="2000" advTm="19142"/>
    </mc:Choice>
    <mc:Fallback xmlns="">
      <p:transition spd="slow" advTm="19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528" y="165162"/>
            <a:ext cx="4343147" cy="631596"/>
          </a:xfrm>
        </p:spPr>
        <p:txBody>
          <a:bodyPr>
            <a:normAutofit fontScale="90000"/>
          </a:bodyPr>
          <a:lstStyle/>
          <a:p>
            <a:r>
              <a:rPr lang="en-US" b="1" dirty="0" smtClean="0"/>
              <a:t/>
            </a:r>
            <a:br>
              <a:rPr lang="en-US" b="1" dirty="0" smtClean="0"/>
            </a:br>
            <a:r>
              <a:rPr lang="en-US" sz="3600" b="1" dirty="0" smtClean="0">
                <a:latin typeface="+mn-lt"/>
              </a:rPr>
              <a:t>Reality and Perception</a:t>
            </a:r>
            <a:endParaRPr lang="en-AU" sz="3600" b="1" dirty="0">
              <a:latin typeface="+mn-lt"/>
            </a:endParaRPr>
          </a:p>
        </p:txBody>
      </p:sp>
      <p:sp>
        <p:nvSpPr>
          <p:cNvPr id="3" name="Content Placeholder 2"/>
          <p:cNvSpPr>
            <a:spLocks noGrp="1"/>
          </p:cNvSpPr>
          <p:nvPr>
            <p:ph idx="1"/>
          </p:nvPr>
        </p:nvSpPr>
        <p:spPr>
          <a:xfrm>
            <a:off x="1446723" y="892451"/>
            <a:ext cx="8547882" cy="5368205"/>
          </a:xfrm>
        </p:spPr>
        <p:txBody>
          <a:bodyPr>
            <a:normAutofit/>
          </a:bodyPr>
          <a:lstStyle/>
          <a:p>
            <a:pPr lvl="0"/>
            <a:r>
              <a:rPr lang="en-AU" dirty="0"/>
              <a:t>We really do believe in a reality that is </a:t>
            </a:r>
            <a:r>
              <a:rPr lang="en-AU" dirty="0" smtClean="0"/>
              <a:t>      </a:t>
            </a:r>
            <a:r>
              <a:rPr lang="en-AU" u="sng" dirty="0" smtClean="0"/>
              <a:t>beyond </a:t>
            </a:r>
            <a:r>
              <a:rPr lang="en-AU" u="sng" dirty="0"/>
              <a:t>our ordinary perceptions</a:t>
            </a:r>
            <a:r>
              <a:rPr lang="en-AU" dirty="0"/>
              <a:t>:</a:t>
            </a:r>
          </a:p>
          <a:p>
            <a:pPr lvl="1"/>
            <a:endParaRPr lang="en-AU" sz="3200" dirty="0" smtClean="0"/>
          </a:p>
          <a:p>
            <a:pPr lvl="1"/>
            <a:r>
              <a:rPr lang="en-AU" sz="3200" dirty="0" smtClean="0"/>
              <a:t>Sound </a:t>
            </a:r>
            <a:r>
              <a:rPr lang="en-AU" sz="3200" dirty="0"/>
              <a:t>scientific ideas such as Heisenberg’s Uncertainty Principle and Poppers Falsifiability Principle lead us to accept that science will never know the true nature of reality.</a:t>
            </a:r>
          </a:p>
          <a:p>
            <a:pPr lvl="1"/>
            <a:endParaRPr lang="en-AU" sz="3200" dirty="0" smtClean="0"/>
          </a:p>
          <a:p>
            <a:pPr lvl="1"/>
            <a:r>
              <a:rPr lang="en-AU" sz="3200" dirty="0" smtClean="0"/>
              <a:t>Our </a:t>
            </a:r>
            <a:r>
              <a:rPr lang="en-AU" sz="3200" dirty="0"/>
              <a:t>notions of reality are socially constructed, so we aren’t sure what ultimate reality is.</a:t>
            </a:r>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97</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7945263"/>
      </p:ext>
    </p:extLst>
  </p:cSld>
  <p:clrMapOvr>
    <a:masterClrMapping/>
  </p:clrMapOvr>
  <mc:AlternateContent xmlns:mc="http://schemas.openxmlformats.org/markup-compatibility/2006" xmlns:p14="http://schemas.microsoft.com/office/powerpoint/2010/main">
    <mc:Choice Requires="p14">
      <p:transition spd="slow" p14:dur="2000" advTm="25724"/>
    </mc:Choice>
    <mc:Fallback xmlns="">
      <p:transition spd="slow" advTm="2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529" y="165162"/>
            <a:ext cx="4483238" cy="631596"/>
          </a:xfrm>
        </p:spPr>
        <p:txBody>
          <a:bodyPr>
            <a:normAutofit fontScale="90000"/>
          </a:bodyPr>
          <a:lstStyle/>
          <a:p>
            <a:r>
              <a:rPr lang="en-US" b="1" dirty="0" smtClean="0"/>
              <a:t/>
            </a:r>
            <a:br>
              <a:rPr lang="en-US" b="1" dirty="0" smtClean="0"/>
            </a:br>
            <a:r>
              <a:rPr lang="en-US" sz="3600" b="1" dirty="0" smtClean="0">
                <a:latin typeface="+mn-lt"/>
              </a:rPr>
              <a:t>Faith more than reason</a:t>
            </a:r>
            <a:endParaRPr lang="en-AU" sz="3600" b="1" dirty="0">
              <a:latin typeface="+mn-lt"/>
            </a:endParaRPr>
          </a:p>
        </p:txBody>
      </p:sp>
      <p:sp>
        <p:nvSpPr>
          <p:cNvPr id="3" name="Content Placeholder 2"/>
          <p:cNvSpPr>
            <a:spLocks noGrp="1"/>
          </p:cNvSpPr>
          <p:nvPr>
            <p:ph idx="1"/>
          </p:nvPr>
        </p:nvSpPr>
        <p:spPr>
          <a:xfrm>
            <a:off x="562447" y="983732"/>
            <a:ext cx="10791353" cy="5185643"/>
          </a:xfrm>
        </p:spPr>
        <p:txBody>
          <a:bodyPr>
            <a:normAutofit lnSpcReduction="10000"/>
          </a:bodyPr>
          <a:lstStyle/>
          <a:p>
            <a:pPr lvl="0"/>
            <a:r>
              <a:rPr lang="en-US" dirty="0"/>
              <a:t>We choose our core values, </a:t>
            </a:r>
            <a:r>
              <a:rPr lang="en-US" i="1" dirty="0"/>
              <a:t>to some extent</a:t>
            </a:r>
            <a:r>
              <a:rPr lang="en-US" dirty="0"/>
              <a:t> on faith:</a:t>
            </a:r>
            <a:endParaRPr lang="en-AU" dirty="0"/>
          </a:p>
          <a:p>
            <a:pPr marL="817200" lvl="7"/>
            <a:r>
              <a:rPr lang="en-AU" sz="3200" dirty="0"/>
              <a:t>despite the scientific evidence that </a:t>
            </a:r>
            <a:r>
              <a:rPr lang="en-AU" sz="3200" dirty="0" err="1" smtClean="0"/>
              <a:t>eg</a:t>
            </a:r>
            <a:r>
              <a:rPr lang="en-AU" sz="3200" dirty="0" smtClean="0"/>
              <a:t> </a:t>
            </a:r>
          </a:p>
          <a:p>
            <a:pPr marL="1488600" lvl="7" indent="-457200">
              <a:buFont typeface="Courier New" panose="02070309020205020404" pitchFamily="49" charset="0"/>
              <a:buChar char="o"/>
            </a:pPr>
            <a:r>
              <a:rPr lang="en-AU" sz="3200" dirty="0" smtClean="0"/>
              <a:t>our </a:t>
            </a:r>
            <a:r>
              <a:rPr lang="en-AU" sz="3200" dirty="0"/>
              <a:t>behaviour, beliefs and choices are caused, </a:t>
            </a:r>
            <a:endParaRPr lang="en-AU" sz="3200" dirty="0" smtClean="0"/>
          </a:p>
          <a:p>
            <a:pPr marL="1488600" lvl="7" indent="-457200">
              <a:buFont typeface="Courier New" panose="02070309020205020404" pitchFamily="49" charset="0"/>
              <a:buChar char="o"/>
            </a:pPr>
            <a:r>
              <a:rPr lang="en-AU" sz="3200" dirty="0" smtClean="0"/>
              <a:t>we </a:t>
            </a:r>
            <a:r>
              <a:rPr lang="en-AU" sz="3200" dirty="0"/>
              <a:t>are </a:t>
            </a:r>
            <a:r>
              <a:rPr lang="en-AU" sz="3200" u="sng" dirty="0"/>
              <a:t>in fact</a:t>
            </a:r>
            <a:r>
              <a:rPr lang="en-AU" sz="3200" dirty="0"/>
              <a:t> not all </a:t>
            </a:r>
            <a:r>
              <a:rPr lang="en-AU" sz="3200" dirty="0" smtClean="0"/>
              <a:t>equal</a:t>
            </a:r>
            <a:r>
              <a:rPr lang="en-AU" sz="3200" dirty="0"/>
              <a:t>; </a:t>
            </a:r>
            <a:r>
              <a:rPr lang="en-AU" sz="3200" u="sng" dirty="0"/>
              <a:t>and</a:t>
            </a:r>
            <a:r>
              <a:rPr lang="en-AU" sz="3200" dirty="0"/>
              <a:t> </a:t>
            </a:r>
            <a:endParaRPr lang="en-AU" sz="3200" dirty="0" smtClean="0"/>
          </a:p>
          <a:p>
            <a:pPr marL="817200" lvl="7"/>
            <a:r>
              <a:rPr lang="en-AU" sz="3200" dirty="0" smtClean="0"/>
              <a:t>despite </a:t>
            </a:r>
            <a:r>
              <a:rPr lang="en-AU" sz="3200" dirty="0"/>
              <a:t>the historical evidence of </a:t>
            </a:r>
            <a:endParaRPr lang="en-AU" sz="3200" dirty="0" smtClean="0"/>
          </a:p>
          <a:p>
            <a:pPr marL="1488600" lvl="7" indent="-457200">
              <a:buFont typeface="Courier New" panose="02070309020205020404" pitchFamily="49" charset="0"/>
              <a:buChar char="o"/>
            </a:pPr>
            <a:r>
              <a:rPr lang="en-AU" sz="3200" dirty="0" smtClean="0"/>
              <a:t>selfishness</a:t>
            </a:r>
            <a:r>
              <a:rPr lang="en-AU" sz="3200" dirty="0"/>
              <a:t>, suffering and grounds for despair.</a:t>
            </a:r>
          </a:p>
          <a:p>
            <a:r>
              <a:rPr lang="en-AU" dirty="0"/>
              <a:t>Our core value choices </a:t>
            </a:r>
            <a:r>
              <a:rPr lang="en-AU" dirty="0" smtClean="0"/>
              <a:t>such as </a:t>
            </a:r>
            <a:r>
              <a:rPr lang="en-AU" b="1" i="1" dirty="0" smtClean="0"/>
              <a:t>equality</a:t>
            </a:r>
            <a:r>
              <a:rPr lang="en-AU" dirty="0" smtClean="0"/>
              <a:t> and </a:t>
            </a:r>
            <a:r>
              <a:rPr lang="en-AU" b="1" i="1" dirty="0" smtClean="0"/>
              <a:t>hope</a:t>
            </a:r>
            <a:r>
              <a:rPr lang="en-AU" dirty="0" smtClean="0"/>
              <a:t> are </a:t>
            </a:r>
            <a:r>
              <a:rPr lang="en-AU" b="1" i="1" dirty="0"/>
              <a:t>to this extent</a:t>
            </a:r>
            <a:r>
              <a:rPr lang="en-AU" dirty="0"/>
              <a:t> contrary to, perhaps </a:t>
            </a:r>
            <a:r>
              <a:rPr lang="en-AU" i="1" dirty="0"/>
              <a:t>more than</a:t>
            </a:r>
            <a:r>
              <a:rPr lang="en-AU" dirty="0"/>
              <a:t>, reason and evidence.  </a:t>
            </a:r>
          </a:p>
          <a:p>
            <a:pPr marL="0" indent="0">
              <a:buNone/>
            </a:pPr>
            <a:endParaRPr lang="en-AU" b="1" dirty="0" smtClean="0"/>
          </a:p>
          <a:p>
            <a:pPr marL="0" indent="0">
              <a:buNone/>
            </a:pPr>
            <a:r>
              <a:rPr lang="en-AU" b="1" dirty="0" smtClean="0"/>
              <a:t>We </a:t>
            </a:r>
            <a:r>
              <a:rPr lang="en-AU" b="1" dirty="0"/>
              <a:t>need to be even more sophisticated than this</a:t>
            </a:r>
            <a:r>
              <a:rPr lang="en-AU" dirty="0"/>
              <a:t> about the legal definition of the supernatural.  </a:t>
            </a:r>
          </a:p>
          <a:p>
            <a:pPr marL="0" indent="0">
              <a:buNone/>
            </a:pPr>
            <a:endParaRPr lang="en-AU" sz="51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98</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0564688"/>
      </p:ext>
    </p:extLst>
  </p:cSld>
  <p:clrMapOvr>
    <a:masterClrMapping/>
  </p:clrMapOvr>
  <mc:AlternateContent xmlns:mc="http://schemas.openxmlformats.org/markup-compatibility/2006" xmlns:p14="http://schemas.microsoft.com/office/powerpoint/2010/main">
    <mc:Choice Requires="p14">
      <p:transition spd="slow" p14:dur="2000" advTm="37509"/>
    </mc:Choice>
    <mc:Fallback xmlns="">
      <p:transition spd="slow" advTm="3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241" y="356548"/>
            <a:ext cx="4325985" cy="631596"/>
          </a:xfrm>
        </p:spPr>
        <p:txBody>
          <a:bodyPr>
            <a:normAutofit fontScale="90000"/>
          </a:bodyPr>
          <a:lstStyle/>
          <a:p>
            <a:r>
              <a:rPr lang="en-US" b="1" dirty="0" smtClean="0"/>
              <a:t/>
            </a:r>
            <a:br>
              <a:rPr lang="en-US" b="1" dirty="0" smtClean="0"/>
            </a:br>
            <a:r>
              <a:rPr lang="en-US" sz="4400" b="1" dirty="0" smtClean="0">
                <a:latin typeface="+mn-lt"/>
              </a:rPr>
              <a:t>More than Reason</a:t>
            </a:r>
            <a:endParaRPr lang="en-AU" sz="4400" b="1" dirty="0">
              <a:latin typeface="+mn-lt"/>
            </a:endParaRPr>
          </a:p>
        </p:txBody>
      </p:sp>
      <p:sp>
        <p:nvSpPr>
          <p:cNvPr id="3" name="Content Placeholder 2"/>
          <p:cNvSpPr>
            <a:spLocks noGrp="1"/>
          </p:cNvSpPr>
          <p:nvPr>
            <p:ph idx="1"/>
          </p:nvPr>
        </p:nvSpPr>
        <p:spPr>
          <a:xfrm>
            <a:off x="447261" y="988144"/>
            <a:ext cx="11291083" cy="5368205"/>
          </a:xfrm>
        </p:spPr>
        <p:txBody>
          <a:bodyPr>
            <a:normAutofit fontScale="77500" lnSpcReduction="20000"/>
          </a:bodyPr>
          <a:lstStyle/>
          <a:p>
            <a:pPr marL="0" indent="0">
              <a:buNone/>
            </a:pPr>
            <a:r>
              <a:rPr lang="en-AU" sz="4100" dirty="0"/>
              <a:t>T</a:t>
            </a:r>
            <a:r>
              <a:rPr lang="en-AU" sz="4100" dirty="0" smtClean="0"/>
              <a:t>he </a:t>
            </a:r>
            <a:r>
              <a:rPr lang="en-AU" sz="4100" b="1" i="1" dirty="0"/>
              <a:t>more</a:t>
            </a:r>
            <a:r>
              <a:rPr lang="en-AU" sz="4100" dirty="0"/>
              <a:t> in </a:t>
            </a:r>
            <a:r>
              <a:rPr lang="en-AU" sz="4100" dirty="0" smtClean="0"/>
              <a:t>“</a:t>
            </a:r>
            <a:r>
              <a:rPr lang="en-AU" sz="4100" i="1" dirty="0" smtClean="0"/>
              <a:t>more </a:t>
            </a:r>
            <a:r>
              <a:rPr lang="en-AU" sz="4100" i="1" dirty="0"/>
              <a:t>than mere </a:t>
            </a:r>
            <a:r>
              <a:rPr lang="en-AU" sz="4100" i="1" dirty="0" smtClean="0"/>
              <a:t>reason”</a:t>
            </a:r>
            <a:r>
              <a:rPr lang="en-AU" sz="4100" dirty="0" smtClean="0"/>
              <a:t> </a:t>
            </a:r>
            <a:r>
              <a:rPr lang="en-AU" sz="4100" dirty="0"/>
              <a:t>is not unreason.  </a:t>
            </a:r>
            <a:endParaRPr lang="en-AU" sz="4100" dirty="0" smtClean="0"/>
          </a:p>
          <a:p>
            <a:pPr marL="0" indent="0">
              <a:buNone/>
            </a:pPr>
            <a:r>
              <a:rPr lang="en-AU" sz="4800" dirty="0" smtClean="0"/>
              <a:t>The </a:t>
            </a:r>
            <a:r>
              <a:rPr lang="en-AU" sz="4800" b="1" i="1" dirty="0"/>
              <a:t>more</a:t>
            </a:r>
            <a:r>
              <a:rPr lang="en-AU" sz="4800" dirty="0"/>
              <a:t> is choice. </a:t>
            </a:r>
            <a:endParaRPr lang="en-AU" sz="4800" dirty="0" smtClean="0"/>
          </a:p>
          <a:p>
            <a:r>
              <a:rPr lang="en-AU" sz="4400" dirty="0"/>
              <a:t>Judges talking about religion are like the early Wittgenstein and Gould trying to picture distinct worlds, emphasising static </a:t>
            </a:r>
            <a:r>
              <a:rPr lang="en-AU" sz="4400" i="1" dirty="0"/>
              <a:t>things,</a:t>
            </a:r>
            <a:r>
              <a:rPr lang="en-AU" sz="4400" dirty="0"/>
              <a:t> obscuring that reality is dynamic.  </a:t>
            </a:r>
            <a:endParaRPr lang="en-AU" sz="4400" dirty="0" smtClean="0"/>
          </a:p>
          <a:p>
            <a:r>
              <a:rPr lang="en-AU" sz="4400" dirty="0" smtClean="0"/>
              <a:t>Processes </a:t>
            </a:r>
            <a:r>
              <a:rPr lang="en-AU" sz="4400" dirty="0"/>
              <a:t>are different from hardware. </a:t>
            </a:r>
            <a:endParaRPr lang="en-AU" sz="4500" dirty="0" smtClean="0"/>
          </a:p>
          <a:p>
            <a:r>
              <a:rPr lang="en-AU" sz="4400" dirty="0" smtClean="0"/>
              <a:t>Values, morality</a:t>
            </a:r>
            <a:r>
              <a:rPr lang="en-AU" sz="4400" dirty="0"/>
              <a:t>, ethics and aesthetics, is making choices, a set of </a:t>
            </a:r>
            <a:r>
              <a:rPr lang="en-AU" sz="4400" i="1" dirty="0"/>
              <a:t>events</a:t>
            </a:r>
            <a:r>
              <a:rPr lang="en-AU" sz="4400" dirty="0"/>
              <a:t>, </a:t>
            </a:r>
            <a:endParaRPr lang="en-AU" sz="4400" dirty="0" smtClean="0"/>
          </a:p>
          <a:p>
            <a:r>
              <a:rPr lang="en-AU" sz="4400" dirty="0" smtClean="0"/>
              <a:t>not </a:t>
            </a:r>
            <a:r>
              <a:rPr lang="en-AU" sz="4400" dirty="0"/>
              <a:t>some </a:t>
            </a:r>
            <a:r>
              <a:rPr lang="en-AU" sz="4400" dirty="0" smtClean="0"/>
              <a:t>immaterial, </a:t>
            </a:r>
            <a:r>
              <a:rPr lang="en-AU" sz="4400" dirty="0"/>
              <a:t>mysterious </a:t>
            </a:r>
            <a:r>
              <a:rPr lang="en-AU" sz="4400" i="1" dirty="0"/>
              <a:t>thing</a:t>
            </a:r>
            <a:r>
              <a:rPr lang="en-AU" sz="4400" dirty="0"/>
              <a:t> permeating the ether.</a:t>
            </a:r>
            <a:endParaRPr lang="en-AU" sz="4500" dirty="0" smtClean="0"/>
          </a:p>
          <a:p>
            <a:pPr marL="0" indent="0">
              <a:buNone/>
            </a:pPr>
            <a:r>
              <a:rPr lang="en-AU" sz="4600" b="1" i="1" dirty="0"/>
              <a:t>To that </a:t>
            </a:r>
            <a:r>
              <a:rPr lang="en-AU" sz="4600" b="1" i="1" dirty="0" smtClean="0"/>
              <a:t>extent only</a:t>
            </a:r>
            <a:r>
              <a:rPr lang="en-AU" sz="4600" dirty="0" smtClean="0"/>
              <a:t>, this worldview involves </a:t>
            </a:r>
            <a:r>
              <a:rPr lang="en-AU" sz="4600" dirty="0"/>
              <a:t>the supernatural, </a:t>
            </a:r>
            <a:r>
              <a:rPr lang="en-AU" sz="4600" i="1" dirty="0" smtClean="0"/>
              <a:t>as </a:t>
            </a:r>
            <a:r>
              <a:rPr lang="en-AU" sz="4400" i="1" dirty="0"/>
              <a:t>it has been </a:t>
            </a:r>
            <a:r>
              <a:rPr lang="en-AU" sz="4600" i="1" dirty="0" smtClean="0"/>
              <a:t>defined </a:t>
            </a:r>
            <a:r>
              <a:rPr lang="en-AU" sz="4600" i="1" dirty="0"/>
              <a:t>by the courts</a:t>
            </a:r>
            <a:r>
              <a:rPr lang="en-AU" sz="4600" dirty="0" smtClean="0"/>
              <a:t>.</a:t>
            </a:r>
          </a:p>
          <a:p>
            <a:pPr marL="0" indent="0">
              <a:buNone/>
            </a:pPr>
            <a:endParaRPr lang="en-AU" sz="5100" dirty="0" smtClean="0"/>
          </a:p>
        </p:txBody>
      </p:sp>
      <p:sp>
        <p:nvSpPr>
          <p:cNvPr id="5" name="Footer Placeholder 4"/>
          <p:cNvSpPr>
            <a:spLocks noGrp="1"/>
          </p:cNvSpPr>
          <p:nvPr>
            <p:ph type="ftr" sz="quarter" idx="11"/>
          </p:nvPr>
        </p:nvSpPr>
        <p:spPr/>
        <p:txBody>
          <a:bodyPr/>
          <a:lstStyle/>
          <a:p>
            <a:r>
              <a:rPr lang="en-AU" smtClean="0"/>
              <a:t>GlobalBeliefs.org        Copyright (c) 2017 Trevor J Rogers</a:t>
            </a:r>
            <a:endParaRPr lang="en-AU"/>
          </a:p>
        </p:txBody>
      </p:sp>
      <p:sp>
        <p:nvSpPr>
          <p:cNvPr id="6" name="Slide Number Placeholder 5"/>
          <p:cNvSpPr>
            <a:spLocks noGrp="1"/>
          </p:cNvSpPr>
          <p:nvPr>
            <p:ph type="sldNum" sz="quarter" idx="12"/>
          </p:nvPr>
        </p:nvSpPr>
        <p:spPr/>
        <p:txBody>
          <a:bodyPr/>
          <a:lstStyle/>
          <a:p>
            <a:fld id="{6464C915-08D9-4A02-92F0-C6B193EFC1F9}" type="slidenum">
              <a:rPr lang="en-AU" smtClean="0"/>
              <a:t>99</a:t>
            </a:fld>
            <a:endParaRPr lang="en-AU"/>
          </a:p>
        </p:txBody>
      </p:sp>
      <p:sp>
        <p:nvSpPr>
          <p:cNvPr id="4" name="Date Placeholder 3"/>
          <p:cNvSpPr>
            <a:spLocks noGrp="1"/>
          </p:cNvSpPr>
          <p:nvPr>
            <p:ph type="dt" sz="half" idx="10"/>
          </p:nvPr>
        </p:nvSpPr>
        <p:spPr/>
        <p:txBody>
          <a:bodyPr/>
          <a:lstStyle/>
          <a:p>
            <a:r>
              <a:rPr lang="en-US" smtClean="0"/>
              <a:t>20/06/2017 Version 1.1</a:t>
            </a:r>
            <a:endParaRPr lang="en-AU"/>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22816559"/>
      </p:ext>
    </p:extLst>
  </p:cSld>
  <p:clrMapOvr>
    <a:masterClrMapping/>
  </p:clrMapOvr>
  <mc:AlternateContent xmlns:mc="http://schemas.openxmlformats.org/markup-compatibility/2006" xmlns:p14="http://schemas.microsoft.com/office/powerpoint/2010/main">
    <mc:Choice Requires="p14">
      <p:transition spd="slow" p14:dur="2000" advTm="42437"/>
    </mc:Choice>
    <mc:Fallback xmlns="">
      <p:transition spd="slow" advTm="4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52218</TotalTime>
  <Words>9497</Words>
  <Application>Microsoft Office PowerPoint</Application>
  <PresentationFormat>Widescreen</PresentationFormat>
  <Paragraphs>1254</Paragraphs>
  <Slides>104</Slides>
  <Notes>13</Notes>
  <HiddenSlides>0</HiddenSlides>
  <MMClips>104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Arial</vt:lpstr>
      <vt:lpstr>Calibri</vt:lpstr>
      <vt:lpstr>Calibri Light</vt:lpstr>
      <vt:lpstr>Courier New</vt:lpstr>
      <vt:lpstr>Times New Roman</vt:lpstr>
      <vt:lpstr>Wingdings</vt:lpstr>
      <vt:lpstr>Custom Design</vt:lpstr>
      <vt:lpstr>Natural Rational Religion: A Reasonable Global Way of Life with Beliefs, Values and Meaning</vt:lpstr>
      <vt:lpstr>The Problem</vt:lpstr>
      <vt:lpstr>Mooted Sources of Value</vt:lpstr>
      <vt:lpstr>PowerPoint Presentation</vt:lpstr>
      <vt:lpstr> Alternative Perspectives (1)</vt:lpstr>
      <vt:lpstr> Alternative Perspectives (2)</vt:lpstr>
      <vt:lpstr>Alternative Perspectives (3)</vt:lpstr>
      <vt:lpstr>Court Cases</vt:lpstr>
      <vt:lpstr>A Comprehensive View.</vt:lpstr>
      <vt:lpstr>Subject Selection</vt:lpstr>
      <vt:lpstr>Values</vt:lpstr>
      <vt:lpstr> Meaning and Purpose</vt:lpstr>
      <vt:lpstr>Reasonable – Corrigible – Beliefs</vt:lpstr>
      <vt:lpstr>Belief and Faith</vt:lpstr>
      <vt:lpstr>PowerPoint Presentation</vt:lpstr>
      <vt:lpstr>1. Theoretical Analysis: Philosophy</vt:lpstr>
      <vt:lpstr>Philosophy (2)</vt:lpstr>
      <vt:lpstr>1.1 Epistemology </vt:lpstr>
      <vt:lpstr>So on the one hand:   Perhaps everything that happens is either caused or chaotic!   From which we would conclude we don’t have free will On the other hand:   We feel and act as though we can make real choices! </vt:lpstr>
      <vt:lpstr>PowerPoint Presentation</vt:lpstr>
      <vt:lpstr>PowerPoint Presentation</vt:lpstr>
      <vt:lpstr>PowerPoint Presentation</vt:lpstr>
      <vt:lpstr>PowerPoint Presentation</vt:lpstr>
      <vt:lpstr>1.2 Metaphysics</vt:lpstr>
      <vt:lpstr> Partitioning reality with language</vt:lpstr>
      <vt:lpstr> Spiritual Reality</vt:lpstr>
      <vt:lpstr> What we Value</vt:lpstr>
      <vt:lpstr>1.3 Theology</vt:lpstr>
      <vt:lpstr> Other kinds of God</vt:lpstr>
      <vt:lpstr> What we Value</vt:lpstr>
      <vt:lpstr>1.4 Mind</vt:lpstr>
      <vt:lpstr> Consciousness</vt:lpstr>
      <vt:lpstr> Afterlife</vt:lpstr>
      <vt:lpstr> What we Value</vt:lpstr>
      <vt:lpstr>1.5 Ethics</vt:lpstr>
      <vt:lpstr>Ethics without God</vt:lpstr>
      <vt:lpstr>Limits of Evolved Altruism</vt:lpstr>
      <vt:lpstr>Ethical Choices for Core Values (1)</vt:lpstr>
      <vt:lpstr>Three Ethical Choices for Core Values (2)</vt:lpstr>
      <vt:lpstr>1.6 Aesthetics</vt:lpstr>
      <vt:lpstr>The Science of Beauty</vt:lpstr>
      <vt:lpstr>Value Choices</vt:lpstr>
      <vt:lpstr> Core Values from Philosophy</vt:lpstr>
      <vt:lpstr> Core Values are Orthogonal</vt:lpstr>
      <vt:lpstr>PowerPoint Presentation</vt:lpstr>
      <vt:lpstr>2. Practical Analysis: Science</vt:lpstr>
      <vt:lpstr>Science tells us:</vt:lpstr>
      <vt:lpstr> What we Value</vt:lpstr>
      <vt:lpstr> Derived  Values</vt:lpstr>
      <vt:lpstr> Effecting  or Instrumental Values</vt:lpstr>
      <vt:lpstr> What we Feel</vt:lpstr>
      <vt:lpstr>3. Practical Analysis: History</vt:lpstr>
      <vt:lpstr>History tells us:</vt:lpstr>
      <vt:lpstr> What we Value</vt:lpstr>
      <vt:lpstr> History’s Effecting Values</vt:lpstr>
      <vt:lpstr> Ancillary Values</vt:lpstr>
      <vt:lpstr> What we Feel</vt:lpstr>
      <vt:lpstr>PowerPoint Presentation</vt:lpstr>
      <vt:lpstr>3. Expression: Religion</vt:lpstr>
      <vt:lpstr>The Structure of Religion</vt:lpstr>
      <vt:lpstr> What we Value</vt:lpstr>
      <vt:lpstr> What we Feel</vt:lpstr>
      <vt:lpstr>5. Expression: Art, Media and Culture</vt:lpstr>
      <vt:lpstr> What we Value</vt:lpstr>
      <vt:lpstr>PowerPoint Presentation</vt:lpstr>
      <vt:lpstr> What we Feel</vt:lpstr>
      <vt:lpstr>PowerPoint Presentation</vt:lpstr>
      <vt:lpstr>6. Action: Personal Practice</vt:lpstr>
      <vt:lpstr>PowerPoint Presentation</vt:lpstr>
      <vt:lpstr> What we Value</vt:lpstr>
      <vt:lpstr>Core Personal Values</vt:lpstr>
      <vt:lpstr> What we Feel</vt:lpstr>
      <vt:lpstr>7. Action: Politics</vt:lpstr>
      <vt:lpstr>PowerPoint Presentation</vt:lpstr>
      <vt:lpstr> What we Value</vt:lpstr>
      <vt:lpstr> What we Feel</vt:lpstr>
      <vt:lpstr>PowerPoint Presentation</vt:lpstr>
      <vt:lpstr>8. A Vision of a Reasonable Global Way</vt:lpstr>
      <vt:lpstr>What we Know</vt:lpstr>
      <vt:lpstr>What we Know (2)</vt:lpstr>
      <vt:lpstr>What we Don’t Know</vt:lpstr>
      <vt:lpstr>What we Don’t Know (2)</vt:lpstr>
      <vt:lpstr>What we Feel</vt:lpstr>
      <vt:lpstr> What we Feel (2)</vt:lpstr>
      <vt:lpstr> What we feel (3)</vt:lpstr>
      <vt:lpstr>Secular Rituals</vt:lpstr>
      <vt:lpstr>Secular Rituals (2)</vt:lpstr>
      <vt:lpstr> Alternatives: Gould’s Magisteria</vt:lpstr>
      <vt:lpstr> Alternative Perspectives: Kant’s Reason</vt:lpstr>
      <vt:lpstr> Alternative Perspectives: Wittgenstein</vt:lpstr>
      <vt:lpstr> Alternatives: Post Modernists (1)</vt:lpstr>
      <vt:lpstr> Alternatives: Post Modernists (2)</vt:lpstr>
      <vt:lpstr> Alternatives: Atheists, Sceptics and Materialists</vt:lpstr>
      <vt:lpstr> Alternatives: Utilitarianism</vt:lpstr>
      <vt:lpstr> Is this a religion?</vt:lpstr>
      <vt:lpstr> Court Case</vt:lpstr>
      <vt:lpstr> Reality and Perception</vt:lpstr>
      <vt:lpstr> Faith more than reason</vt:lpstr>
      <vt:lpstr> More than Reason</vt:lpstr>
      <vt:lpstr> The Transcendent</vt:lpstr>
      <vt:lpstr>Religious or Secular?</vt:lpstr>
      <vt:lpstr> Conclusion (1)</vt:lpstr>
      <vt:lpstr> Conclusion (2)</vt:lpstr>
      <vt:lpstr> Conclusion (3)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Rational Religioin</dc:title>
  <dc:creator>Trevor</dc:creator>
  <cp:lastModifiedBy>Trevor Rogers</cp:lastModifiedBy>
  <cp:revision>396</cp:revision>
  <cp:lastPrinted>2016-03-04T05:42:05Z</cp:lastPrinted>
  <dcterms:created xsi:type="dcterms:W3CDTF">2015-08-03T06:39:06Z</dcterms:created>
  <dcterms:modified xsi:type="dcterms:W3CDTF">2017-07-01T03:42:36Z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